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4"/>
    <p:sldMasterId id="2147483648" r:id="rId5"/>
  </p:sldMasterIdLst>
  <p:sldIdLst>
    <p:sldId id="437" r:id="rId6"/>
    <p:sldId id="498" r:id="rId7"/>
    <p:sldId id="499" r:id="rId8"/>
    <p:sldId id="500" r:id="rId9"/>
    <p:sldId id="501" r:id="rId10"/>
    <p:sldId id="502" r:id="rId11"/>
    <p:sldId id="497" r:id="rId12"/>
    <p:sldId id="496"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92" r:id="rId38"/>
    <p:sldId id="493" r:id="rId39"/>
    <p:sldId id="494" r:id="rId40"/>
    <p:sldId id="495" r:id="rId41"/>
    <p:sldId id="467" r:id="rId42"/>
    <p:sldId id="430" r:id="rId43"/>
    <p:sldId id="449" r:id="rId44"/>
    <p:sldId id="464" r:id="rId45"/>
    <p:sldId id="463" r:id="rId46"/>
    <p:sldId id="448" r:id="rId47"/>
    <p:sldId id="444" r:id="rId48"/>
    <p:sldId id="457" r:id="rId49"/>
    <p:sldId id="466" r:id="rId50"/>
    <p:sldId id="434" r:id="rId51"/>
    <p:sldId id="25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4" autoAdjust="0"/>
    <p:restoredTop sz="94660"/>
  </p:normalViewPr>
  <p:slideViewPr>
    <p:cSldViewPr snapToGrid="0">
      <p:cViewPr varScale="1">
        <p:scale>
          <a:sx n="70" d="100"/>
          <a:sy n="70" d="100"/>
        </p:scale>
        <p:origin x="38"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F6AC-41F9-4856-918F-2BE8D2B83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E6B754A-A9BC-4D31-B62B-FD6F26C40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FCECFDC-A367-42E4-BA3D-7EE40492B3AA}"/>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5" name="Footer Placeholder 4">
            <a:extLst>
              <a:ext uri="{FF2B5EF4-FFF2-40B4-BE49-F238E27FC236}">
                <a16:creationId xmlns:a16="http://schemas.microsoft.com/office/drawing/2014/main" id="{D503873D-8E78-4C67-83BC-3A6D3CB5130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0144A86-434A-4684-AFDC-50B74D678DA7}"/>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281003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A8AE-787C-4F39-86E5-06688F2E4D7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386397-8547-48F9-A723-A3AB608BF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BC79D53-9702-4182-B702-30CBE3AB48E7}"/>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5" name="Footer Placeholder 4">
            <a:extLst>
              <a:ext uri="{FF2B5EF4-FFF2-40B4-BE49-F238E27FC236}">
                <a16:creationId xmlns:a16="http://schemas.microsoft.com/office/drawing/2014/main" id="{FAD7DE49-BFB6-4330-BBA9-646E880B60E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94E9ADC-227A-486C-874A-8D00EFEE45C3}"/>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6509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CCDA7-202C-426C-A272-A90FC42AF9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B2540D2-5407-44A4-A24D-69A57952DF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208A80-3C8D-4D3F-845B-AAC43B089C64}"/>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5" name="Footer Placeholder 4">
            <a:extLst>
              <a:ext uri="{FF2B5EF4-FFF2-40B4-BE49-F238E27FC236}">
                <a16:creationId xmlns:a16="http://schemas.microsoft.com/office/drawing/2014/main" id="{D929F4B5-A4AA-4A48-BAE1-7667B7A4E61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7921D2-A58D-4614-AD3C-0C2224429233}"/>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2615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74302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D626-132A-42DA-B91F-9A36F8AF8CC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317F7D5-ED40-4707-9C15-0D25E457A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AB3EF52-1B5F-445D-9147-623540D9BC35}"/>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5" name="Footer Placeholder 4">
            <a:extLst>
              <a:ext uri="{FF2B5EF4-FFF2-40B4-BE49-F238E27FC236}">
                <a16:creationId xmlns:a16="http://schemas.microsoft.com/office/drawing/2014/main" id="{7BE84586-018C-4E83-A972-F58515288A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A354DB7-1EFF-4176-A8AF-EBD427F5D611}"/>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69305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D744-6F9C-4681-A522-D23D449DA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B72288F-E7F7-426A-B82A-5409E58D6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D27A7-19F9-41A6-9478-D893227F9474}"/>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5" name="Footer Placeholder 4">
            <a:extLst>
              <a:ext uri="{FF2B5EF4-FFF2-40B4-BE49-F238E27FC236}">
                <a16:creationId xmlns:a16="http://schemas.microsoft.com/office/drawing/2014/main" id="{2FC70F4E-F106-42FF-A84B-0622A002F8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322C586-805D-4DF0-B4AF-5140C8C1A24C}"/>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49006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79D5-FAD3-40D5-B40C-81299EA94F6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DB818F7-3509-4423-A47D-C4BFD8F73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0260CD2-10C1-4926-BEF3-4B2AAD50D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760B0DA-3265-4CDA-AE84-18E9E3DEE764}"/>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6" name="Footer Placeholder 5">
            <a:extLst>
              <a:ext uri="{FF2B5EF4-FFF2-40B4-BE49-F238E27FC236}">
                <a16:creationId xmlns:a16="http://schemas.microsoft.com/office/drawing/2014/main" id="{439B1833-8A21-4F32-9428-277A295F8EC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D11523D-17DA-4089-8B24-DA738F9DEE15}"/>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31370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FDEF-38FE-40FC-A129-93428AC5941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BAA1936-EEFB-43EE-B0EB-DCABBD969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3B69E-F923-4054-83DC-B2181F5377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DAF060B-FE61-4B6F-AB87-C01F7E438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AACDCA-AD22-46C9-B645-04C0C95FE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93CAEAA-FF05-4A96-8BD0-F8EB73F32442}"/>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8" name="Footer Placeholder 7">
            <a:extLst>
              <a:ext uri="{FF2B5EF4-FFF2-40B4-BE49-F238E27FC236}">
                <a16:creationId xmlns:a16="http://schemas.microsoft.com/office/drawing/2014/main" id="{0719C3BC-3DA3-4A75-9A85-F001B0A9C5D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678F189-1AD3-4D29-BE7D-99854E912158}"/>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318512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55BF-DF61-470C-A8B2-51CEEA96F87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AEAB046-E74A-406E-B913-D75A4E0ED17F}"/>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4" name="Footer Placeholder 3">
            <a:extLst>
              <a:ext uri="{FF2B5EF4-FFF2-40B4-BE49-F238E27FC236}">
                <a16:creationId xmlns:a16="http://schemas.microsoft.com/office/drawing/2014/main" id="{D15965BF-137B-4DC9-BF92-4ACCACD60A8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B55B7CB-88F2-4CC6-905C-675C1C6E5BBE}"/>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99382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508F9-599D-452E-AABB-DCF4FC376D92}"/>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3" name="Footer Placeholder 2">
            <a:extLst>
              <a:ext uri="{FF2B5EF4-FFF2-40B4-BE49-F238E27FC236}">
                <a16:creationId xmlns:a16="http://schemas.microsoft.com/office/drawing/2014/main" id="{FF5869D5-0ED4-44AB-88A6-99715E0FF76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23AD270-BC16-4DE5-A49D-0EAF188E90EE}"/>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126346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78E7-6AA6-444F-847C-3009C2DB8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15D0707-3CB7-454B-8F68-E08B8A44C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CD292D7-5A42-435C-8515-C88291622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F97F5-1DE6-4085-8DB6-841933AEB6B1}"/>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6" name="Footer Placeholder 5">
            <a:extLst>
              <a:ext uri="{FF2B5EF4-FFF2-40B4-BE49-F238E27FC236}">
                <a16:creationId xmlns:a16="http://schemas.microsoft.com/office/drawing/2014/main" id="{EA8A0FDB-87F5-4B25-841B-673965A2AA0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B5C9540-3B68-4947-886D-912EF8FA4942}"/>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80776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C68F-56F9-448C-8836-815EAFFE4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8035C22-FCA2-4AE1-80F7-B59BC8BD8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6E1A0DB-622D-4A57-8FB4-5295D479F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72DB2-77E8-48B7-B553-575BDD73A021}"/>
              </a:ext>
            </a:extLst>
          </p:cNvPr>
          <p:cNvSpPr>
            <a:spLocks noGrp="1"/>
          </p:cNvSpPr>
          <p:nvPr>
            <p:ph type="dt" sz="half" idx="10"/>
          </p:nvPr>
        </p:nvSpPr>
        <p:spPr/>
        <p:txBody>
          <a:bodyPr/>
          <a:lstStyle/>
          <a:p>
            <a:fld id="{A3DADF03-58A9-46CD-82E2-2BCCB43A01B4}" type="datetimeFigureOut">
              <a:rPr lang="en-ZA" smtClean="0"/>
              <a:t>2024/02/01</a:t>
            </a:fld>
            <a:endParaRPr lang="en-ZA"/>
          </a:p>
        </p:txBody>
      </p:sp>
      <p:sp>
        <p:nvSpPr>
          <p:cNvPr id="6" name="Footer Placeholder 5">
            <a:extLst>
              <a:ext uri="{FF2B5EF4-FFF2-40B4-BE49-F238E27FC236}">
                <a16:creationId xmlns:a16="http://schemas.microsoft.com/office/drawing/2014/main" id="{0E585656-1E48-4B69-8B82-2FC63444D07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7CB0466-3772-41E8-876A-44E101847A8A}"/>
              </a:ext>
            </a:extLst>
          </p:cNvPr>
          <p:cNvSpPr>
            <a:spLocks noGrp="1"/>
          </p:cNvSpPr>
          <p:nvPr>
            <p:ph type="sldNum" sz="quarter" idx="12"/>
          </p:nvPr>
        </p:nvSpPr>
        <p:spPr/>
        <p:txBody>
          <a:bodyPr/>
          <a:lstStyle/>
          <a:p>
            <a:fld id="{9B3F4478-0679-441C-BED0-5E4BBF5CE951}" type="slidenum">
              <a:rPr lang="en-ZA" smtClean="0"/>
              <a:t>‹#›</a:t>
            </a:fld>
            <a:endParaRPr lang="en-ZA"/>
          </a:p>
        </p:txBody>
      </p:sp>
    </p:spTree>
    <p:extLst>
      <p:ext uri="{BB962C8B-B14F-4D97-AF65-F5344CB8AC3E}">
        <p14:creationId xmlns:p14="http://schemas.microsoft.com/office/powerpoint/2010/main" val="81839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1CA3C-1F06-4713-8431-FDD7D567E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C6DCE08-C9D0-4FF1-89EB-91644F547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FBBCA83-4649-476F-B6A3-952026501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ADF03-58A9-46CD-82E2-2BCCB43A01B4}" type="datetimeFigureOut">
              <a:rPr lang="en-ZA" smtClean="0"/>
              <a:t>2024/02/01</a:t>
            </a:fld>
            <a:endParaRPr lang="en-ZA"/>
          </a:p>
        </p:txBody>
      </p:sp>
      <p:sp>
        <p:nvSpPr>
          <p:cNvPr id="5" name="Footer Placeholder 4">
            <a:extLst>
              <a:ext uri="{FF2B5EF4-FFF2-40B4-BE49-F238E27FC236}">
                <a16:creationId xmlns:a16="http://schemas.microsoft.com/office/drawing/2014/main" id="{E49BD438-5D79-4825-BC41-D3CAAAA71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941BAF0-3381-4C1F-B764-D619E99C9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F4478-0679-441C-BED0-5E4BBF5CE951}" type="slidenum">
              <a:rPr lang="en-ZA" smtClean="0"/>
              <a:t>‹#›</a:t>
            </a:fld>
            <a:endParaRPr lang="en-ZA"/>
          </a:p>
        </p:txBody>
      </p:sp>
    </p:spTree>
    <p:extLst>
      <p:ext uri="{BB962C8B-B14F-4D97-AF65-F5344CB8AC3E}">
        <p14:creationId xmlns:p14="http://schemas.microsoft.com/office/powerpoint/2010/main" val="113566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66018-9D76-0F32-5BD3-2504DF2D10A9}"/>
              </a:ext>
            </a:extLst>
          </p:cNvPr>
          <p:cNvSpPr>
            <a:spLocks noGrp="1" noChangeArrowheads="1"/>
          </p:cNvSpPr>
          <p:nvPr>
            <p:ph type="title"/>
          </p:nvPr>
        </p:nvSpPr>
        <p:spPr bwMode="auto">
          <a:xfrm>
            <a:off x="431800" y="404813"/>
            <a:ext cx="11328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B50CB4FB-430C-CFEB-8D8D-6239FF025278}"/>
              </a:ext>
            </a:extLst>
          </p:cNvPr>
          <p:cNvSpPr>
            <a:spLocks noGrp="1" noChangeArrowheads="1"/>
          </p:cNvSpPr>
          <p:nvPr>
            <p:ph type="body" idx="1"/>
          </p:nvPr>
        </p:nvSpPr>
        <p:spPr bwMode="auto">
          <a:xfrm>
            <a:off x="431801" y="1484313"/>
            <a:ext cx="113411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pic>
        <p:nvPicPr>
          <p:cNvPr id="1028" name="Picture 5">
            <a:extLst>
              <a:ext uri="{FF2B5EF4-FFF2-40B4-BE49-F238E27FC236}">
                <a16:creationId xmlns:a16="http://schemas.microsoft.com/office/drawing/2014/main" id="{2AF3B56A-18D2-A706-8155-28CA9C6994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3000"/>
            <a:ext cx="1219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2" r:id="rId1"/>
  </p:sldLayoutIdLst>
  <p:txStyles>
    <p:titleStyle>
      <a:lvl1pPr algn="l" rtl="0" eaLnBrk="0" fontAlgn="base" hangingPunct="0">
        <a:spcBef>
          <a:spcPct val="0"/>
        </a:spcBef>
        <a:spcAft>
          <a:spcPct val="0"/>
        </a:spcAft>
        <a:defRPr sz="4000">
          <a:solidFill>
            <a:srgbClr val="001027"/>
          </a:solidFill>
          <a:latin typeface="Avenir Medium"/>
          <a:ea typeface="ＭＳ Ｐゴシック" charset="0"/>
          <a:cs typeface="+mj-cs"/>
        </a:defRPr>
      </a:lvl1pPr>
      <a:lvl2pPr algn="l" rtl="0" eaLnBrk="0" fontAlgn="base" hangingPunct="0">
        <a:spcBef>
          <a:spcPct val="0"/>
        </a:spcBef>
        <a:spcAft>
          <a:spcPct val="0"/>
        </a:spcAft>
        <a:defRPr sz="4000">
          <a:solidFill>
            <a:srgbClr val="001027"/>
          </a:solidFill>
          <a:latin typeface="Avenir Medium" charset="0"/>
          <a:ea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air of brown shoes with eyes drawn on them&#10;&#10;Description automatically generated">
            <a:extLst>
              <a:ext uri="{FF2B5EF4-FFF2-40B4-BE49-F238E27FC236}">
                <a16:creationId xmlns:a16="http://schemas.microsoft.com/office/drawing/2014/main" id="{DF20C5BD-C195-456D-964B-135452B002D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388" r="-1" b="9286"/>
          <a:stretch/>
        </p:blipFill>
        <p:spPr>
          <a:xfrm>
            <a:off x="4547937" y="-5"/>
            <a:ext cx="7644062" cy="3681406"/>
          </a:xfrm>
          <a:prstGeom prst="rect">
            <a:avLst/>
          </a:prstGeom>
        </p:spPr>
      </p:pic>
      <p:pic>
        <p:nvPicPr>
          <p:cNvPr id="50" name="Picture 49" descr="A yellow logo on a blue background&#10;&#10;Description automatically generated">
            <a:extLst>
              <a:ext uri="{FF2B5EF4-FFF2-40B4-BE49-F238E27FC236}">
                <a16:creationId xmlns:a16="http://schemas.microsoft.com/office/drawing/2014/main" id="{F8F4ABBD-D069-4746-8531-4A11C53B3261}"/>
              </a:ext>
            </a:extLst>
          </p:cNvPr>
          <p:cNvPicPr>
            <a:picLocks noChangeAspect="1"/>
          </p:cNvPicPr>
          <p:nvPr/>
        </p:nvPicPr>
        <p:blipFill rotWithShape="1">
          <a:blip r:embed="rId3">
            <a:extLst>
              <a:ext uri="{28A0092B-C50C-407E-A947-70E740481C1C}">
                <a14:useLocalDpi xmlns:a14="http://schemas.microsoft.com/office/drawing/2010/main" val="0"/>
              </a:ext>
            </a:extLst>
          </a:blip>
          <a:srcRect l="11910" r="861" b="2"/>
          <a:stretch/>
        </p:blipFill>
        <p:spPr>
          <a:xfrm>
            <a:off x="4547938" y="3681409"/>
            <a:ext cx="7644062" cy="3176595"/>
          </a:xfrm>
          <a:prstGeom prst="rect">
            <a:avLst/>
          </a:prstGeom>
        </p:spPr>
      </p:pic>
      <p:sp>
        <p:nvSpPr>
          <p:cNvPr id="102" name="Rectangle 10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153D99F-3B8A-4950-B350-ED7503555180}"/>
              </a:ext>
            </a:extLst>
          </p:cNvPr>
          <p:cNvSpPr>
            <a:spLocks noGrp="1"/>
          </p:cNvSpPr>
          <p:nvPr>
            <p:ph type="title"/>
          </p:nvPr>
        </p:nvSpPr>
        <p:spPr>
          <a:xfrm>
            <a:off x="838200" y="1115219"/>
            <a:ext cx="5395912" cy="2387600"/>
          </a:xfrm>
        </p:spPr>
        <p:txBody>
          <a:bodyPr vert="horz" lIns="91440" tIns="45720" rIns="91440" bIns="45720" rtlCol="0" anchor="b">
            <a:normAutofit/>
          </a:bodyPr>
          <a:lstStyle/>
          <a:p>
            <a:pPr>
              <a:spcAft>
                <a:spcPts val="1067"/>
              </a:spcAft>
            </a:pPr>
            <a:r>
              <a:rPr lang="en-US" altLang="en-US" sz="5000" b="1" kern="1200" dirty="0">
                <a:solidFill>
                  <a:schemeClr val="bg1"/>
                </a:solidFill>
                <a:latin typeface="+mj-lt"/>
                <a:ea typeface="+mj-ea"/>
                <a:cs typeface="+mj-cs"/>
              </a:rPr>
              <a:t>Session </a:t>
            </a:r>
            <a:r>
              <a:rPr lang="en-US" altLang="en-US" sz="5000" b="1" dirty="0">
                <a:solidFill>
                  <a:schemeClr val="bg1"/>
                </a:solidFill>
              </a:rPr>
              <a:t>4</a:t>
            </a:r>
            <a:r>
              <a:rPr lang="en-US" altLang="en-US" sz="5000" b="1" kern="1200" dirty="0">
                <a:solidFill>
                  <a:schemeClr val="bg1"/>
                </a:solidFill>
                <a:latin typeface="+mj-lt"/>
                <a:ea typeface="+mj-ea"/>
                <a:cs typeface="+mj-cs"/>
              </a:rPr>
              <a:t>: </a:t>
            </a:r>
            <a:r>
              <a:rPr lang="en-US" altLang="en-US" sz="5000" b="1" dirty="0">
                <a:solidFill>
                  <a:schemeClr val="bg1"/>
                </a:solidFill>
              </a:rPr>
              <a:t>Towards Positive Masculinities</a:t>
            </a:r>
            <a:endParaRPr lang="en-US" altLang="en-US" sz="5000" b="1" kern="1200" dirty="0">
              <a:solidFill>
                <a:schemeClr val="bg1"/>
              </a:solidFill>
              <a:latin typeface="+mj-lt"/>
              <a:ea typeface="+mj-ea"/>
              <a:cs typeface="+mj-cs"/>
            </a:endParaRPr>
          </a:p>
        </p:txBody>
      </p:sp>
      <p:cxnSp>
        <p:nvCxnSpPr>
          <p:cNvPr id="104" name="Straight Connector 10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background with white text and yellow triangles&#10;&#10;Description automatically generated">
            <a:extLst>
              <a:ext uri="{FF2B5EF4-FFF2-40B4-BE49-F238E27FC236}">
                <a16:creationId xmlns:a16="http://schemas.microsoft.com/office/drawing/2014/main" id="{869F529E-3224-44B1-8754-46F1500EAE51}"/>
              </a:ext>
            </a:extLst>
          </p:cNvPr>
          <p:cNvPicPr>
            <a:picLocks noChangeAspect="1"/>
          </p:cNvPicPr>
          <p:nvPr/>
        </p:nvPicPr>
        <p:blipFill rotWithShape="1">
          <a:blip r:embed="rId4"/>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6856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buFont typeface="Arial" panose="05000000000000000000" pitchFamily="2" charset="2"/>
              <a:buChar char="•"/>
            </a:pPr>
            <a:r>
              <a:rPr lang="en-ZA" sz="2400" dirty="0">
                <a:latin typeface="Avenir Medium"/>
                <a:ea typeface="ＭＳ Ｐゴシック"/>
              </a:rPr>
              <a:t>In the last session we explored - beliefs, how they can be limiting and how to think about them critically. </a:t>
            </a:r>
          </a:p>
          <a:p>
            <a:pPr marL="344170" indent="-344170" algn="just">
              <a:buFont typeface="Arial" panose="05000000000000000000" pitchFamily="2" charset="2"/>
              <a:buChar char="•"/>
            </a:pPr>
            <a:r>
              <a:rPr lang="en-ZA" sz="2400" dirty="0">
                <a:latin typeface="Avenir Medium"/>
                <a:ea typeface="ＭＳ Ｐゴシック"/>
              </a:rPr>
              <a:t>We also briefly touched on the link between gender norms, and their link to violence. </a:t>
            </a:r>
          </a:p>
          <a:p>
            <a:pPr marL="344170" indent="-344170" algn="just">
              <a:buFont typeface="Arial" panose="05000000000000000000" pitchFamily="2" charset="2"/>
              <a:buChar char="•"/>
            </a:pPr>
            <a:r>
              <a:rPr lang="en-ZA" sz="2400" dirty="0">
                <a:latin typeface="Avenir Medium"/>
                <a:ea typeface="ＭＳ Ｐゴシック"/>
              </a:rPr>
              <a:t>In this session, we examine this link in more depth, as we look at the connection between masculine norms and violence to ourselves and to other</a:t>
            </a:r>
            <a:r>
              <a:rPr lang="en-ZA" sz="2800" dirty="0">
                <a:latin typeface="Avenir Medium"/>
                <a:ea typeface="ＭＳ Ｐゴシック"/>
              </a:rPr>
              <a:t>s.</a:t>
            </a: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r>
              <a:rPr lang="en-ZA" b="1" dirty="0"/>
              <a:t>Framing the session</a:t>
            </a:r>
            <a:endParaRPr lang="en-ZA" b="1" dirty="0">
              <a:cs typeface="Arial"/>
            </a:endParaRPr>
          </a:p>
        </p:txBody>
      </p:sp>
    </p:spTree>
    <p:extLst>
      <p:ext uri="{BB962C8B-B14F-4D97-AF65-F5344CB8AC3E}">
        <p14:creationId xmlns:p14="http://schemas.microsoft.com/office/powerpoint/2010/main" val="407521426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540278" y="853112"/>
            <a:ext cx="115106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r>
              <a:rPr lang="en-ZA" sz="2400" dirty="0">
                <a:latin typeface="Avenir Medium"/>
                <a:ea typeface="ＭＳ Ｐゴシック"/>
                <a:cs typeface="Arial"/>
              </a:rPr>
              <a:t>According to the world health organization, violence entails the intentional use of physical force or power, threatened or actual, that either results in or has a high likelihood of resulting in injury, death, psychological harm, maldevelopment or deprivation. (World Health Organization, 2002)</a:t>
            </a:r>
          </a:p>
          <a:p>
            <a:pPr marL="0" indent="0" algn="just">
              <a:buNone/>
            </a:pPr>
            <a:endParaRPr lang="en-ZA" sz="2400" dirty="0">
              <a:latin typeface="Avenir Medium"/>
              <a:ea typeface="ＭＳ Ｐゴシック"/>
              <a:cs typeface="Arial"/>
            </a:endParaRPr>
          </a:p>
          <a:p>
            <a:pPr marL="344170" indent="-344170" algn="just"/>
            <a:r>
              <a:rPr lang="en-ZA" sz="2400" dirty="0">
                <a:latin typeface="Avenir Medium"/>
                <a:ea typeface="ＭＳ Ｐゴシック"/>
                <a:cs typeface="Arial"/>
              </a:rPr>
              <a:t>Violence can be self-directed, directed against others or structural in nature. High levels of violence and crime in regions such as South Africa are often the symptoms of underlying social, economic, and political challenges such as social inequality, rapid urbanisation, poverty, unemployment, and institutional limitations. (Safety and Violence Initiative, 2019)</a:t>
            </a:r>
            <a:endParaRPr lang="en-ZA" dirty="0">
              <a:latin typeface="Avenir Medium"/>
              <a:cs typeface="Arial"/>
            </a:endParaRPr>
          </a:p>
          <a:p>
            <a:pPr marL="344170" indent="-344170">
              <a:buNone/>
            </a:pPr>
            <a:endParaRPr lang="en-ZA" sz="2400" dirty="0">
              <a:latin typeface="Arial"/>
              <a:ea typeface="ＭＳ Ｐゴシック"/>
              <a:cs typeface="Arial"/>
            </a:endParaRPr>
          </a:p>
          <a:p>
            <a:pPr marL="344170" indent="-344170">
              <a:spcBef>
                <a:spcPct val="50000"/>
              </a:spcBef>
              <a:buAutoNum type="arabicPeriod"/>
            </a:pPr>
            <a:endParaRPr lang="en-ZA" sz="2400" dirty="0">
              <a:latin typeface="Arial"/>
              <a:ea typeface="ＭＳ Ｐゴシック"/>
              <a:cs typeface="Arial"/>
            </a:endParaRPr>
          </a:p>
          <a:p>
            <a:pPr marL="344170" indent="-344170">
              <a:buNone/>
            </a:pPr>
            <a:endParaRPr lang="en-ZA" sz="2400" dirty="0">
              <a:latin typeface="Avenir Book"/>
              <a:ea typeface="ＭＳ Ｐゴシック"/>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848722"/>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297054960"/>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385818" y="1192922"/>
            <a:ext cx="11613622"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r>
              <a:rPr lang="en-ZA" sz="2400" dirty="0">
                <a:latin typeface="Avenir Medium"/>
                <a:ea typeface="ＭＳ Ｐゴシック"/>
                <a:cs typeface="Arial"/>
              </a:rPr>
              <a:t>In this regard, South Africa’s history of colonialism, and apartheid means that violence is something we must contend with daily. From the spatial inequality, degradation, and material deprivation that characterize township life, to domestic abuse, gang violence or sexual assault; South Africa has a lot of work to do to lessen the occurrence of violence and its impact. To do this well, it is important to understand the intersectional causes violence in society and its gendered nature. </a:t>
            </a:r>
            <a:endParaRPr lang="en-ZA" dirty="0">
              <a:cs typeface="Arial"/>
            </a:endParaRPr>
          </a:p>
          <a:p>
            <a:pPr marL="344170" indent="-344170" algn="just">
              <a:buNone/>
            </a:pPr>
            <a:endParaRPr lang="en-ZA" sz="2400" dirty="0">
              <a:latin typeface="Avenir Medium"/>
              <a:ea typeface="ＭＳ Ｐゴシック"/>
              <a:cs typeface="Segoe UI"/>
            </a:endParaRPr>
          </a:p>
          <a:p>
            <a:pPr marL="344170" indent="-344170" algn="just">
              <a:buNone/>
            </a:pPr>
            <a:endParaRPr lang="en-ZA"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4129802314"/>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21277" y="884003"/>
            <a:ext cx="10789839"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buSzTx/>
              <a:buFont typeface="Wingdings"/>
              <a:buChar char="§"/>
            </a:pPr>
            <a:endParaRPr lang="en-ZA" sz="2400" dirty="0">
              <a:latin typeface="Arial"/>
              <a:ea typeface="ＭＳ Ｐゴシック"/>
              <a:cs typeface="Arial"/>
            </a:endParaRPr>
          </a:p>
          <a:p>
            <a:pPr marL="344170" indent="-344170" algn="just">
              <a:buFont typeface="Wingdings"/>
              <a:buChar char="§"/>
            </a:pPr>
            <a:r>
              <a:rPr lang="en-ZA" sz="2400" dirty="0">
                <a:latin typeface="Avenir Medium"/>
                <a:ea typeface="ＭＳ Ｐゴシック"/>
                <a:cs typeface="Arial"/>
              </a:rPr>
              <a:t>Over the years, sociologist have found that violence – murder, rape, intimate partner violence or gang related committed against women, children, or men, is predominately committed by men (Barker, 2018). Globally, men are also more likely to suffer from addiction, suicide, or be the victim of homicide. (Clowes, 2013) (Jewkes)</a:t>
            </a:r>
            <a:endParaRPr lang="en-US" sz="2400" dirty="0">
              <a:latin typeface="Avenir Medium"/>
              <a:ea typeface="ＭＳ Ｐゴシック"/>
              <a:cs typeface="Arial"/>
            </a:endParaRPr>
          </a:p>
          <a:p>
            <a:pPr marL="344170" indent="-344170" algn="just">
              <a:buFont typeface="Wingdings"/>
              <a:buChar char="§"/>
            </a:pPr>
            <a:endParaRPr lang="en-ZA" sz="2400" dirty="0">
              <a:latin typeface="Avenir Medium"/>
              <a:ea typeface="ＭＳ Ｐゴシック"/>
              <a:cs typeface="Arial"/>
            </a:endParaRPr>
          </a:p>
          <a:p>
            <a:pPr marL="344170" indent="-344170" algn="just">
              <a:buSzTx/>
              <a:buFont typeface="Wingdings"/>
              <a:buChar char="§"/>
            </a:pPr>
            <a:r>
              <a:rPr lang="en-ZA" sz="2400" dirty="0">
                <a:latin typeface="Avenir Medium"/>
                <a:ea typeface="ＭＳ Ｐゴシック"/>
                <a:cs typeface="Arial"/>
              </a:rPr>
              <a:t>While it is tempting to explain the above findings, through biology and its assumption that men are naturally more violent; this is too simplistic. </a:t>
            </a:r>
            <a:endParaRPr lang="en-US" sz="2400" dirty="0">
              <a:latin typeface="Avenir Medium"/>
              <a:ea typeface="ＭＳ Ｐゴシック"/>
              <a:cs typeface="Arial"/>
            </a:endParaRPr>
          </a:p>
          <a:p>
            <a:pPr marL="0" indent="0" algn="just">
              <a:buSzTx/>
              <a:buNone/>
            </a:pPr>
            <a:endParaRPr lang="en-ZA" sz="2400" dirty="0">
              <a:latin typeface="Avenir Medium"/>
              <a:ea typeface="ＭＳ Ｐゴシック"/>
              <a:cs typeface="Arial"/>
            </a:endParaRPr>
          </a:p>
          <a:p>
            <a:pPr marL="344170" indent="-344170" algn="just">
              <a:buSzTx/>
              <a:buFont typeface="Wingdings"/>
              <a:buChar char="§"/>
            </a:pPr>
            <a:r>
              <a:rPr lang="en-ZA" sz="2400" dirty="0">
                <a:latin typeface="Avenir Medium"/>
                <a:ea typeface="ＭＳ Ｐゴシック"/>
                <a:cs typeface="Arial"/>
              </a:rPr>
              <a:t>Violence involves complex web of intersecting elements, including   social conditions, life circumstances, childhood experiences, political economy, gender attitudes, and more. (Barker, 2018)</a:t>
            </a:r>
            <a:endParaRPr lang="en-US" sz="2400" dirty="0">
              <a:latin typeface="Avenir Medium"/>
              <a:ea typeface="ＭＳ Ｐゴシック"/>
              <a:cs typeface="Arial"/>
            </a:endParaRPr>
          </a:p>
          <a:p>
            <a:pPr marL="344170" indent="-344170" algn="just">
              <a:buSzTx/>
              <a:buFont typeface="Wingdings"/>
              <a:buChar char="§"/>
            </a:pPr>
            <a:endParaRPr lang="en-US"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334400723"/>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Aims &amp; Objectives</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a:ea typeface="ＭＳ Ｐゴシック"/>
              </a:rPr>
              <a:t>Understand Gendered Roles and their connection to Violence</a:t>
            </a:r>
          </a:p>
          <a:p>
            <a:pPr marL="344170" indent="-344170">
              <a:spcBef>
                <a:spcPct val="50000"/>
              </a:spcBef>
              <a:buSzTx/>
              <a:buFont typeface="+mj-lt"/>
              <a:buAutoNum type="arabicPeriod"/>
            </a:pPr>
            <a:r>
              <a:rPr lang="en-ZA" altLang="en-US" sz="2400" dirty="0">
                <a:latin typeface="Avenir Medium"/>
                <a:ea typeface="ＭＳ Ｐゴシック"/>
              </a:rPr>
              <a:t>Explore how this plays out at a personal level</a:t>
            </a:r>
          </a:p>
          <a:p>
            <a:pPr marL="344170" indent="-344170">
              <a:spcBef>
                <a:spcPct val="50000"/>
              </a:spcBef>
              <a:buSzTx/>
              <a:buAutoNum type="arabicPeriod"/>
            </a:pPr>
            <a:r>
              <a:rPr lang="en-ZA" altLang="en-US" sz="2400" dirty="0">
                <a:latin typeface="Avenir Medium"/>
                <a:ea typeface="ＭＳ Ｐゴシック"/>
              </a:rPr>
              <a:t>Unpack ‘ rape culture’, and challenge the beliefs which perpetuate it</a:t>
            </a:r>
          </a:p>
          <a:p>
            <a:pPr marL="344170" indent="-344170">
              <a:spcBef>
                <a:spcPct val="50000"/>
              </a:spcBef>
              <a:buSzTx/>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904046161"/>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dirty="0">
              <a:solidFill>
                <a:schemeClr val="bg1">
                  <a:lumMod val="95000"/>
                  <a:lumOff val="5000"/>
                </a:schemeClr>
              </a:solidFill>
              <a:latin typeface="+mj-lt"/>
              <a:ea typeface="+mj-ea"/>
              <a:cs typeface="+mj-cs"/>
            </a:endParaRP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
        <p:nvSpPr>
          <p:cNvPr id="2" name="TextBox 1">
            <a:extLst>
              <a:ext uri="{FF2B5EF4-FFF2-40B4-BE49-F238E27FC236}">
                <a16:creationId xmlns:a16="http://schemas.microsoft.com/office/drawing/2014/main" id="{B92F0536-147B-467C-A8D7-8CE5282518FE}"/>
              </a:ext>
            </a:extLst>
          </p:cNvPr>
          <p:cNvSpPr txBox="1"/>
          <p:nvPr/>
        </p:nvSpPr>
        <p:spPr>
          <a:xfrm>
            <a:off x="3528508" y="1968649"/>
            <a:ext cx="4840941" cy="1569660"/>
          </a:xfrm>
          <a:prstGeom prst="rect">
            <a:avLst/>
          </a:prstGeom>
          <a:noFill/>
        </p:spPr>
        <p:txBody>
          <a:bodyPr wrap="square" rtlCol="0">
            <a:spAutoFit/>
          </a:bodyPr>
          <a:lstStyle/>
          <a:p>
            <a:pPr algn="ctr"/>
            <a:r>
              <a:rPr lang="en-ZA" sz="4800" dirty="0">
                <a:solidFill>
                  <a:schemeClr val="bg1"/>
                </a:solidFill>
                <a:latin typeface="Avenir Medium"/>
              </a:rPr>
              <a:t>Reflections and closing</a:t>
            </a:r>
          </a:p>
        </p:txBody>
      </p:sp>
    </p:spTree>
    <p:extLst>
      <p:ext uri="{BB962C8B-B14F-4D97-AF65-F5344CB8AC3E}">
        <p14:creationId xmlns:p14="http://schemas.microsoft.com/office/powerpoint/2010/main" val="18938838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9F8C79-9DA2-42AB-8E07-B58F636B799A}"/>
              </a:ext>
            </a:extLst>
          </p:cNvPr>
          <p:cNvPicPr>
            <a:picLocks noChangeAspect="1"/>
          </p:cNvPicPr>
          <p:nvPr/>
        </p:nvPicPr>
        <p:blipFill>
          <a:blip r:embed="rId2"/>
          <a:stretch>
            <a:fillRect/>
          </a:stretch>
        </p:blipFill>
        <p:spPr>
          <a:xfrm>
            <a:off x="0" y="788796"/>
            <a:ext cx="12192000" cy="5280409"/>
          </a:xfrm>
          <a:prstGeom prst="rect">
            <a:avLst/>
          </a:prstGeom>
        </p:spPr>
      </p:pic>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3"/>
          <a:srcRect l="1" t="93604" r="859"/>
          <a:stretch/>
        </p:blipFill>
        <p:spPr>
          <a:xfrm>
            <a:off x="-1" y="6069205"/>
            <a:ext cx="12192001" cy="788796"/>
          </a:xfrm>
          <a:prstGeom prst="rect">
            <a:avLst/>
          </a:prstGeom>
        </p:spPr>
      </p:pic>
      <p:pic>
        <p:nvPicPr>
          <p:cNvPr id="3" name="Picture 2">
            <a:extLst>
              <a:ext uri="{FF2B5EF4-FFF2-40B4-BE49-F238E27FC236}">
                <a16:creationId xmlns:a16="http://schemas.microsoft.com/office/drawing/2014/main" id="{76B14496-3B89-4105-96A5-35864965EF20}"/>
              </a:ext>
            </a:extLst>
          </p:cNvPr>
          <p:cNvPicPr>
            <a:picLocks noChangeAspect="1"/>
          </p:cNvPicPr>
          <p:nvPr/>
        </p:nvPicPr>
        <p:blipFill rotWithShape="1">
          <a:blip r:embed="rId4"/>
          <a:srcRect b="79603"/>
          <a:stretch/>
        </p:blipFill>
        <p:spPr>
          <a:xfrm>
            <a:off x="0" y="0"/>
            <a:ext cx="12192000" cy="788796"/>
          </a:xfrm>
          <a:prstGeom prst="rect">
            <a:avLst/>
          </a:prstGeom>
        </p:spPr>
      </p:pic>
      <p:sp>
        <p:nvSpPr>
          <p:cNvPr id="5" name="TextBox 4">
            <a:extLst>
              <a:ext uri="{FF2B5EF4-FFF2-40B4-BE49-F238E27FC236}">
                <a16:creationId xmlns:a16="http://schemas.microsoft.com/office/drawing/2014/main" id="{71524A17-B872-4D48-B77A-178977E9AB8E}"/>
              </a:ext>
            </a:extLst>
          </p:cNvPr>
          <p:cNvSpPr txBox="1"/>
          <p:nvPr/>
        </p:nvSpPr>
        <p:spPr>
          <a:xfrm>
            <a:off x="1624405" y="1645920"/>
            <a:ext cx="8552329" cy="1323439"/>
          </a:xfrm>
          <a:prstGeom prst="rect">
            <a:avLst/>
          </a:prstGeom>
          <a:noFill/>
        </p:spPr>
        <p:txBody>
          <a:bodyPr wrap="square" rtlCol="0">
            <a:spAutoFit/>
          </a:bodyPr>
          <a:lstStyle/>
          <a:p>
            <a:r>
              <a:rPr lang="en-ZA" sz="8000" dirty="0">
                <a:latin typeface="Avenir Medium"/>
              </a:rPr>
              <a:t>Thank you!</a:t>
            </a:r>
          </a:p>
        </p:txBody>
      </p:sp>
    </p:spTree>
    <p:extLst>
      <p:ext uri="{BB962C8B-B14F-4D97-AF65-F5344CB8AC3E}">
        <p14:creationId xmlns:p14="http://schemas.microsoft.com/office/powerpoint/2010/main" val="410592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540278" y="853112"/>
            <a:ext cx="115106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r>
              <a:rPr lang="en-ZA" sz="2400" dirty="0">
                <a:latin typeface="Avenir Medium"/>
                <a:ea typeface="ＭＳ Ｐゴシック"/>
                <a:cs typeface="Arial"/>
              </a:rPr>
              <a:t>According to the world health organization, violence entails the intentional use of physical force or power, threatened or actual, that either results in or has a high likelihood of resulting in injury, death, psychological harm, maldevelopment or deprivation. (World Health Organization, 2002)</a:t>
            </a:r>
          </a:p>
          <a:p>
            <a:pPr marL="0" indent="0" algn="just">
              <a:buNone/>
            </a:pPr>
            <a:endParaRPr lang="en-ZA" sz="2400" dirty="0">
              <a:latin typeface="Avenir Medium"/>
              <a:ea typeface="ＭＳ Ｐゴシック"/>
              <a:cs typeface="Arial"/>
            </a:endParaRPr>
          </a:p>
          <a:p>
            <a:pPr marL="344170" indent="-344170" algn="just"/>
            <a:r>
              <a:rPr lang="en-ZA" sz="2400" dirty="0">
                <a:latin typeface="Avenir Medium"/>
                <a:ea typeface="ＭＳ Ｐゴシック"/>
                <a:cs typeface="Arial"/>
              </a:rPr>
              <a:t>Violence can be self-directed, directed against others or structural in nature. High levels of violence and crime in regions such as South Africa are often the symptoms of underlying social, economic, and political challenges such as social inequality, rapid urbanisation, poverty, unemployment, and institutional limitations. (Safety and Violence Initiative, 2019)</a:t>
            </a:r>
            <a:endParaRPr lang="en-ZA" dirty="0">
              <a:latin typeface="Avenir Medium"/>
              <a:cs typeface="Arial"/>
            </a:endParaRPr>
          </a:p>
          <a:p>
            <a:pPr marL="344170" indent="-344170">
              <a:buNone/>
            </a:pPr>
            <a:endParaRPr lang="en-ZA" sz="2400" dirty="0">
              <a:latin typeface="Arial"/>
              <a:ea typeface="ＭＳ Ｐゴシック"/>
              <a:cs typeface="Arial"/>
            </a:endParaRPr>
          </a:p>
          <a:p>
            <a:pPr marL="344170" indent="-344170">
              <a:spcBef>
                <a:spcPct val="50000"/>
              </a:spcBef>
              <a:buAutoNum type="arabicPeriod"/>
            </a:pPr>
            <a:endParaRPr lang="en-ZA" sz="2400" dirty="0">
              <a:latin typeface="Arial"/>
              <a:ea typeface="ＭＳ Ｐゴシック"/>
              <a:cs typeface="Arial"/>
            </a:endParaRPr>
          </a:p>
          <a:p>
            <a:pPr marL="344170" indent="-344170">
              <a:buNone/>
            </a:pPr>
            <a:endParaRPr lang="en-ZA" sz="2400" dirty="0">
              <a:latin typeface="Avenir Book"/>
              <a:ea typeface="ＭＳ Ｐゴシック"/>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848722"/>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2182201715"/>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385818" y="1192922"/>
            <a:ext cx="11613622"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r>
              <a:rPr lang="en-ZA" sz="2400" dirty="0">
                <a:latin typeface="Avenir Medium"/>
                <a:ea typeface="ＭＳ Ｐゴシック"/>
                <a:cs typeface="Arial"/>
              </a:rPr>
              <a:t>In this regard, South Africa’s history of colonialism, and apartheid means that violence is something we must contend with daily. From the spatial inequality, degradation, and material deprivation that characterize township life, to domestic abuse, gang violence or sexual assault; South Africa has a lot of work to do to lessen the occurrence of violence and its impact. To do this well, it is important to understand the intersectional causes violence in society and its gendered nature. </a:t>
            </a:r>
            <a:endParaRPr lang="en-ZA" dirty="0">
              <a:cs typeface="Arial"/>
            </a:endParaRPr>
          </a:p>
          <a:p>
            <a:pPr marL="344170" indent="-344170" algn="just">
              <a:buNone/>
            </a:pPr>
            <a:endParaRPr lang="en-ZA" sz="2400" dirty="0">
              <a:latin typeface="Avenir Medium"/>
              <a:ea typeface="ＭＳ Ｐゴシック"/>
              <a:cs typeface="Segoe UI"/>
            </a:endParaRPr>
          </a:p>
          <a:p>
            <a:pPr marL="344170" indent="-344170" algn="just">
              <a:buNone/>
            </a:pPr>
            <a:endParaRPr lang="en-ZA"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33153543"/>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21277" y="884003"/>
            <a:ext cx="10789839"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buSzTx/>
              <a:buFont typeface="Wingdings"/>
              <a:buChar char="§"/>
            </a:pPr>
            <a:endParaRPr lang="en-ZA" sz="2400" dirty="0">
              <a:latin typeface="Arial"/>
              <a:ea typeface="ＭＳ Ｐゴシック"/>
              <a:cs typeface="Arial"/>
            </a:endParaRPr>
          </a:p>
          <a:p>
            <a:pPr marL="344170" indent="-344170" algn="just">
              <a:buFont typeface="Wingdings"/>
              <a:buChar char="§"/>
            </a:pPr>
            <a:r>
              <a:rPr lang="en-ZA" sz="2400" dirty="0">
                <a:latin typeface="Avenir Medium"/>
                <a:ea typeface="ＭＳ Ｐゴシック"/>
                <a:cs typeface="Arial"/>
              </a:rPr>
              <a:t>Over the years, sociologist have found that violence – murder, rape, intimate partner violence or gang related committed against women, children, or men, is predominately committed by men (Barker, 2018). Globally, men are also more likely to suffer from addiction, suicide, or be the victim of homicide. (Clowes, 2013) (Jewkes)</a:t>
            </a:r>
            <a:endParaRPr lang="en-US" sz="2400" dirty="0">
              <a:latin typeface="Avenir Medium"/>
              <a:ea typeface="ＭＳ Ｐゴシック"/>
              <a:cs typeface="Arial"/>
            </a:endParaRPr>
          </a:p>
          <a:p>
            <a:pPr marL="344170" indent="-344170" algn="just">
              <a:buFont typeface="Wingdings"/>
              <a:buChar char="§"/>
            </a:pPr>
            <a:endParaRPr lang="en-ZA" sz="2400" dirty="0">
              <a:latin typeface="Avenir Medium"/>
              <a:ea typeface="ＭＳ Ｐゴシック"/>
              <a:cs typeface="Arial"/>
            </a:endParaRPr>
          </a:p>
          <a:p>
            <a:pPr marL="344170" indent="-344170" algn="just">
              <a:buSzTx/>
              <a:buFont typeface="Wingdings"/>
              <a:buChar char="§"/>
            </a:pPr>
            <a:r>
              <a:rPr lang="en-ZA" sz="2400" dirty="0">
                <a:latin typeface="Avenir Medium"/>
                <a:ea typeface="ＭＳ Ｐゴシック"/>
                <a:cs typeface="Arial"/>
              </a:rPr>
              <a:t>While it is tempting to explain the above findings, through biology and its assumption that men are naturally more violent; this is too simplistic. </a:t>
            </a:r>
            <a:endParaRPr lang="en-US" sz="2400" dirty="0">
              <a:latin typeface="Avenir Medium"/>
              <a:ea typeface="ＭＳ Ｐゴシック"/>
              <a:cs typeface="Arial"/>
            </a:endParaRPr>
          </a:p>
          <a:p>
            <a:pPr marL="0" indent="0" algn="just">
              <a:buSzTx/>
              <a:buNone/>
            </a:pPr>
            <a:endParaRPr lang="en-ZA" sz="2400" dirty="0">
              <a:latin typeface="Avenir Medium"/>
              <a:ea typeface="ＭＳ Ｐゴシック"/>
              <a:cs typeface="Arial"/>
            </a:endParaRPr>
          </a:p>
          <a:p>
            <a:pPr marL="344170" indent="-344170" algn="just">
              <a:buSzTx/>
              <a:buFont typeface="Wingdings"/>
              <a:buChar char="§"/>
            </a:pPr>
            <a:r>
              <a:rPr lang="en-ZA" sz="2400" dirty="0">
                <a:latin typeface="Avenir Medium"/>
                <a:ea typeface="ＭＳ Ｐゴシック"/>
                <a:cs typeface="Arial"/>
              </a:rPr>
              <a:t>Violence involves complex web of intersecting elements, including   social conditions, life circumstances, childhood experiences, political economy, gender attitudes, and more. (Barker, 2018)</a:t>
            </a:r>
            <a:endParaRPr lang="en-US" sz="2400" dirty="0">
              <a:latin typeface="Avenir Medium"/>
              <a:ea typeface="ＭＳ Ｐゴシック"/>
              <a:cs typeface="Arial"/>
            </a:endParaRPr>
          </a:p>
          <a:p>
            <a:pPr marL="344170" indent="-344170" algn="just">
              <a:buSzTx/>
              <a:buFont typeface="Wingdings"/>
              <a:buChar char="§"/>
            </a:pPr>
            <a:endParaRPr lang="en-US"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288364322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‘Agree | Disagree?’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105346" y="1144076"/>
            <a:ext cx="12086654" cy="51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marL="344170" indent="-344170" algn="just">
              <a:lnSpc>
                <a:spcPct val="150000"/>
              </a:lnSpc>
              <a:buNone/>
            </a:pPr>
            <a:r>
              <a:rPr lang="en-US" sz="2400" dirty="0">
                <a:latin typeface="Avenir Medium"/>
                <a:ea typeface="ＭＳ Ｐゴシック"/>
              </a:rPr>
              <a:t>Task: Participants should stand in a single line as the facilitator reads out a statement/belief . Participants will then take two steps to the left if they agree, two steps two the right if they disagree or standstill if they are in between/unsure.</a:t>
            </a:r>
          </a:p>
          <a:p>
            <a:pPr marL="344170" indent="-344170" algn="just">
              <a:lnSpc>
                <a:spcPct val="150000"/>
              </a:lnSpc>
              <a:buNone/>
            </a:pPr>
            <a:endParaRPr lang="en-US" sz="2400" dirty="0">
              <a:latin typeface="Avenir Medium"/>
              <a:ea typeface="ＭＳ Ｐゴシック"/>
            </a:endParaRPr>
          </a:p>
          <a:p>
            <a:pPr marL="344170" indent="-344170" algn="just">
              <a:lnSpc>
                <a:spcPct val="150000"/>
              </a:lnSpc>
              <a:buNone/>
            </a:pPr>
            <a:r>
              <a:rPr lang="en-US" sz="2400" dirty="0">
                <a:latin typeface="Avenir Medium"/>
                <a:ea typeface="ＭＳ Ｐゴシック"/>
              </a:rPr>
              <a:t>Depending on the time and what works best for the group, participants can either discuss after each point or after all the statements have been read</a:t>
            </a:r>
          </a:p>
          <a:p>
            <a:pPr marL="344170" indent="-344170" algn="just">
              <a:lnSpc>
                <a:spcPct val="150000"/>
              </a:lnSpc>
              <a:buNone/>
            </a:pPr>
            <a:endParaRPr lang="en-US"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2C01907D-4553-CF3E-0F26-C72AD899A415}"/>
              </a:ext>
            </a:extLst>
          </p:cNvPr>
          <p:cNvSpPr txBox="1"/>
          <p:nvPr/>
        </p:nvSpPr>
        <p:spPr>
          <a:xfrm>
            <a:off x="4191000" y="769317"/>
            <a:ext cx="8001000" cy="369332"/>
          </a:xfrm>
          <a:prstGeom prst="rect">
            <a:avLst/>
          </a:prstGeom>
          <a:noFill/>
        </p:spPr>
        <p:txBody>
          <a:bodyPr wrap="square" rtlCol="0">
            <a:spAutoFit/>
          </a:bodyPr>
          <a:lstStyle/>
          <a:p>
            <a:r>
              <a:rPr lang="en-ZA" dirty="0">
                <a:latin typeface="Avenir Medium"/>
              </a:rPr>
              <a:t>Myth or Fact : 30 minutes</a:t>
            </a:r>
          </a:p>
        </p:txBody>
      </p:sp>
    </p:spTree>
    <p:extLst>
      <p:ext uri="{BB962C8B-B14F-4D97-AF65-F5344CB8AC3E}">
        <p14:creationId xmlns:p14="http://schemas.microsoft.com/office/powerpoint/2010/main" val="4223989505"/>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lgn="just">
              <a:buFont typeface="Arial" panose="05000000000000000000" pitchFamily="2" charset="2"/>
              <a:buChar char="•"/>
            </a:pPr>
            <a:r>
              <a:rPr lang="en-ZA" sz="2400" dirty="0">
                <a:latin typeface="Avenir Medium"/>
                <a:ea typeface="ＭＳ Ｐゴシック"/>
              </a:rPr>
              <a:t>In the last session we explored - beliefs, how they can be limiting and how to think about them critically. </a:t>
            </a:r>
          </a:p>
          <a:p>
            <a:pPr marL="344170" indent="-344170" algn="just">
              <a:buFont typeface="Arial" panose="05000000000000000000" pitchFamily="2" charset="2"/>
              <a:buChar char="•"/>
            </a:pPr>
            <a:r>
              <a:rPr lang="en-ZA" sz="2400" dirty="0">
                <a:latin typeface="Avenir Medium"/>
                <a:ea typeface="ＭＳ Ｐゴシック"/>
              </a:rPr>
              <a:t>We also briefly touched on the link between gender norms, and their link to violence. </a:t>
            </a:r>
          </a:p>
          <a:p>
            <a:pPr marL="344170" indent="-344170" algn="just">
              <a:buFont typeface="Arial" panose="05000000000000000000" pitchFamily="2" charset="2"/>
              <a:buChar char="•"/>
            </a:pPr>
            <a:r>
              <a:rPr lang="en-ZA" sz="2400" dirty="0">
                <a:latin typeface="Avenir Medium"/>
                <a:ea typeface="ＭＳ Ｐゴシック"/>
              </a:rPr>
              <a:t>In this session, we examine this link in more depth, as we look at the connection between masculine norms and violence to ourselves and to other</a:t>
            </a:r>
            <a:r>
              <a:rPr lang="en-ZA" sz="2800" dirty="0">
                <a:latin typeface="Avenir Medium"/>
                <a:ea typeface="ＭＳ Ｐゴシック"/>
              </a:rPr>
              <a:t>s.</a:t>
            </a: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r>
              <a:rPr lang="en-ZA" b="1" dirty="0"/>
              <a:t>Framing the session</a:t>
            </a:r>
            <a:endParaRPr lang="en-ZA" b="1" dirty="0">
              <a:cs typeface="Arial"/>
            </a:endParaRPr>
          </a:p>
        </p:txBody>
      </p:sp>
    </p:spTree>
    <p:extLst>
      <p:ext uri="{BB962C8B-B14F-4D97-AF65-F5344CB8AC3E}">
        <p14:creationId xmlns:p14="http://schemas.microsoft.com/office/powerpoint/2010/main" val="2073929160"/>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‘Agree | Disagree?’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105346" y="1144076"/>
            <a:ext cx="12086654" cy="51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marL="344170" indent="-344170" algn="just">
              <a:lnSpc>
                <a:spcPct val="150000"/>
              </a:lnSpc>
              <a:buNone/>
            </a:pPr>
            <a:r>
              <a:rPr lang="en-US" sz="2400" dirty="0">
                <a:latin typeface="Avenir Medium"/>
                <a:ea typeface="ＭＳ Ｐゴシック"/>
              </a:rPr>
              <a:t>Task: Participants should stand in a single line as the facilitator reads out a statement/belief . Participants will then take two steps to the left if they agree, two steps two the right if they disagree or standstill if they are in between/unsure.</a:t>
            </a:r>
          </a:p>
          <a:p>
            <a:pPr marL="344170" indent="-344170" algn="just">
              <a:lnSpc>
                <a:spcPct val="150000"/>
              </a:lnSpc>
              <a:buNone/>
            </a:pPr>
            <a:endParaRPr lang="en-US" sz="2400" dirty="0">
              <a:latin typeface="Avenir Medium"/>
              <a:ea typeface="ＭＳ Ｐゴシック"/>
            </a:endParaRPr>
          </a:p>
          <a:p>
            <a:pPr marL="344170" indent="-344170" algn="just">
              <a:lnSpc>
                <a:spcPct val="150000"/>
              </a:lnSpc>
              <a:buNone/>
            </a:pPr>
            <a:r>
              <a:rPr lang="en-US" sz="2400" dirty="0">
                <a:latin typeface="Avenir Medium"/>
                <a:ea typeface="ＭＳ Ｐゴシック"/>
              </a:rPr>
              <a:t>Depending on the time and what works best for the group, participants can either discuss after each point or after all the statements have been read</a:t>
            </a:r>
          </a:p>
          <a:p>
            <a:pPr marL="344170" indent="-344170" algn="just">
              <a:lnSpc>
                <a:spcPct val="150000"/>
              </a:lnSpc>
              <a:buNone/>
            </a:pPr>
            <a:endParaRPr lang="en-US"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2C01907D-4553-CF3E-0F26-C72AD899A415}"/>
              </a:ext>
            </a:extLst>
          </p:cNvPr>
          <p:cNvSpPr txBox="1"/>
          <p:nvPr/>
        </p:nvSpPr>
        <p:spPr>
          <a:xfrm>
            <a:off x="4191000" y="769317"/>
            <a:ext cx="8001000" cy="369332"/>
          </a:xfrm>
          <a:prstGeom prst="rect">
            <a:avLst/>
          </a:prstGeom>
          <a:noFill/>
        </p:spPr>
        <p:txBody>
          <a:bodyPr wrap="square" rtlCol="0">
            <a:spAutoFit/>
          </a:bodyPr>
          <a:lstStyle/>
          <a:p>
            <a:r>
              <a:rPr lang="en-ZA" dirty="0">
                <a:latin typeface="Avenir Medium"/>
              </a:rPr>
              <a:t>Myth or Fact : 30 minutes</a:t>
            </a:r>
          </a:p>
        </p:txBody>
      </p:sp>
    </p:spTree>
    <p:extLst>
      <p:ext uri="{BB962C8B-B14F-4D97-AF65-F5344CB8AC3E}">
        <p14:creationId xmlns:p14="http://schemas.microsoft.com/office/powerpoint/2010/main" val="488663431"/>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869790" y="1172328"/>
            <a:ext cx="10326461"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Font typeface="Wingdings,Sans-Serif"/>
              <a:buChar char="§"/>
            </a:pPr>
            <a:r>
              <a:rPr lang="en-ZA" sz="2400" dirty="0">
                <a:latin typeface="Avenir Medium"/>
                <a:ea typeface="ＭＳ Ｐゴシック"/>
                <a:cs typeface="Arial"/>
              </a:rPr>
              <a:t>In terms of gender attitudes, it has been found that dominate beliefs about the performance of manhood and what it means to be man are the some of the driving forces behind the violence described above. (Safety and Violence Initiative, 2019).</a:t>
            </a:r>
            <a:endParaRPr lang="en-US" sz="2400" dirty="0">
              <a:latin typeface="Avenir Medium"/>
              <a:ea typeface="ＭＳ Ｐゴシック"/>
              <a:cs typeface="Arial"/>
            </a:endParaRPr>
          </a:p>
          <a:p>
            <a:pPr marL="0" indent="0" algn="just">
              <a:buNone/>
            </a:pPr>
            <a:endParaRPr lang="en-ZA" sz="2400" dirty="0">
              <a:latin typeface="Avenir Medium"/>
              <a:ea typeface="ＭＳ Ｐゴシック"/>
              <a:cs typeface="Arial"/>
            </a:endParaRPr>
          </a:p>
          <a:p>
            <a:pPr marL="344170" indent="-344170" algn="just">
              <a:buFont typeface="Wingdings,Sans-Serif"/>
              <a:buChar char="§"/>
            </a:pPr>
            <a:r>
              <a:rPr lang="en-ZA" sz="2400" dirty="0">
                <a:latin typeface="Avenir Medium"/>
                <a:ea typeface="ＭＳ Ｐゴシック"/>
                <a:cs typeface="Arial"/>
              </a:rPr>
              <a:t>In short society has entrenched the idea that sexual violence, and the violence committed by men, is a normal and inevitable part of life. From childhood, boys are often taught and expected to act in ways characterized by high levels of aggression, withdrawal, sexual activity denial-avoidance and low concern for the needs of others. (Hooks, 2004)</a:t>
            </a:r>
            <a:endParaRPr lang="en-US" sz="2400" dirty="0">
              <a:latin typeface="Avenir Medium"/>
              <a:ea typeface="ＭＳ Ｐゴシック"/>
              <a:cs typeface="Arial"/>
            </a:endParaRPr>
          </a:p>
          <a:p>
            <a:pPr marL="344170" indent="-344170" algn="just">
              <a:spcBef>
                <a:spcPct val="50000"/>
              </a:spcBef>
              <a:buAutoNum type="arabicPeriod"/>
            </a:pPr>
            <a:endParaRPr lang="en-ZA" sz="1600" dirty="0">
              <a:latin typeface="Avenir Medium"/>
              <a:ea typeface="ＭＳ Ｐゴシック"/>
              <a:cs typeface="Arial"/>
            </a:endParaRPr>
          </a:p>
          <a:p>
            <a:pPr marL="344170" indent="-344170">
              <a:spcBef>
                <a:spcPct val="50000"/>
              </a:spcBef>
              <a:buSzTx/>
              <a:buFont typeface="Arial"/>
              <a:buAutoNum type="arabicPeriod"/>
            </a:pPr>
            <a:endParaRPr lang="en-ZA" sz="2400" dirty="0">
              <a:latin typeface="Arial"/>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952741600"/>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What is Rape Culture?’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684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marL="344170" indent="-344170" algn="just">
              <a:buNone/>
            </a:pPr>
            <a:r>
              <a:rPr lang="en-US" sz="2400" dirty="0">
                <a:latin typeface="Avenir Medium"/>
                <a:ea typeface="ＭＳ Ｐゴシック"/>
              </a:rPr>
              <a:t>What is Rape Culture?</a:t>
            </a:r>
          </a:p>
          <a:p>
            <a:pPr marL="344170" indent="-344170" algn="just">
              <a:buNone/>
            </a:pPr>
            <a:endParaRPr lang="en-US" sz="2400" dirty="0">
              <a:latin typeface="Avenir Medium"/>
              <a:ea typeface="ＭＳ Ｐゴシック"/>
            </a:endParaRPr>
          </a:p>
          <a:p>
            <a:pPr algn="just">
              <a:buFont typeface="Arial" panose="020B0604020202020204" pitchFamily="34" charset="0"/>
              <a:buChar char="•"/>
            </a:pPr>
            <a:r>
              <a:rPr lang="en-ZA" sz="2400" dirty="0">
                <a:latin typeface="Avenir Medium"/>
                <a:ea typeface="ＭＳ Ｐゴシック"/>
              </a:rPr>
              <a:t>Rape culture is the social environment that allows sexual violence to be normalized and justified, </a:t>
            </a:r>
            <a:r>
              <a:rPr lang="en-ZA" sz="2400" dirty="0" err="1">
                <a:latin typeface="Avenir Medium"/>
                <a:ea typeface="ＭＳ Ｐゴシック"/>
              </a:rPr>
              <a:t>fueled</a:t>
            </a:r>
            <a:r>
              <a:rPr lang="en-ZA" sz="2400" dirty="0">
                <a:latin typeface="Avenir Medium"/>
                <a:ea typeface="ＭＳ Ｐゴシック"/>
              </a:rPr>
              <a:t> by the persistent gender inequalities and attitudes about gender and sexuality.  </a:t>
            </a:r>
          </a:p>
          <a:p>
            <a:pPr algn="just">
              <a:buFont typeface="Arial" panose="020B0604020202020204" pitchFamily="34" charset="0"/>
              <a:buChar char="•"/>
            </a:pPr>
            <a:r>
              <a:rPr lang="en-ZA" sz="2400" dirty="0">
                <a:latin typeface="Avenir Medium"/>
                <a:ea typeface="ＭＳ Ｐゴシック"/>
              </a:rPr>
              <a:t>It persists through language, attitudes and beliefs which objectify women’ and blames them for being victims of abuse.</a:t>
            </a:r>
            <a:endParaRPr lang="en-ZA" sz="2400" b="1" dirty="0">
              <a:latin typeface="Avenir Medium"/>
              <a:ea typeface="ＭＳ Ｐゴシック"/>
            </a:endParaRPr>
          </a:p>
          <a:p>
            <a:pPr algn="just">
              <a:buFont typeface="Arial" panose="020B0604020202020204" pitchFamily="34" charset="0"/>
              <a:buChar char="•"/>
            </a:pPr>
            <a:r>
              <a:rPr lang="en-ZA" sz="2400" b="1" dirty="0">
                <a:latin typeface="Avenir Medium"/>
                <a:ea typeface="ＭＳ Ｐゴシック"/>
              </a:rPr>
              <a:t>Rape-affirming beliefs are embedded in our language: “She was dressed like a slut. She was asking for it,”</a:t>
            </a:r>
          </a:p>
          <a:p>
            <a:pPr algn="just">
              <a:buFont typeface="Arial" panose="020B0604020202020204" pitchFamily="34" charset="0"/>
              <a:buChar char="•"/>
            </a:pPr>
            <a:r>
              <a:rPr lang="en-ZA" sz="2400" b="1" dirty="0">
                <a:latin typeface="Avenir Medium"/>
                <a:ea typeface="ＭＳ Ｐゴシック"/>
              </a:rPr>
              <a:t>It is part of popular song lyrics: “I know you want it.”</a:t>
            </a:r>
          </a:p>
          <a:p>
            <a:pPr algn="just">
              <a:buFont typeface="Arial" panose="020B0604020202020204" pitchFamily="34" charset="0"/>
              <a:buChar char="•"/>
            </a:pPr>
            <a:r>
              <a:rPr lang="en-ZA" sz="2400" b="1" dirty="0">
                <a:latin typeface="Avenir Medium"/>
                <a:ea typeface="ＭＳ Ｐゴシック"/>
              </a:rPr>
              <a:t>It is normalized by objectifying women and calling them names in pop culture and media.</a:t>
            </a:r>
          </a:p>
          <a:p>
            <a:pPr marL="344170" indent="-344170" algn="just">
              <a:buNone/>
            </a:pPr>
            <a:endParaRPr lang="en-US" sz="2400" dirty="0">
              <a:latin typeface="Avenir Medium"/>
            </a:endParaRPr>
          </a:p>
          <a:p>
            <a:pPr marL="344170" indent="-344170" algn="just">
              <a:buNone/>
            </a:pPr>
            <a:endParaRPr lang="en-US" sz="2400" dirty="0">
              <a:latin typeface="Avenir Medium"/>
            </a:endParaRPr>
          </a:p>
          <a:p>
            <a:pPr marL="344170" indent="-344170" algn="just"/>
            <a:endParaRPr lang="en-US" sz="2400"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438202078"/>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3:  Overview</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charset="0"/>
              </a:rPr>
              <a:t>Welcome (5min)</a:t>
            </a:r>
          </a:p>
          <a:p>
            <a:pPr marL="344170" indent="-344170">
              <a:spcBef>
                <a:spcPct val="50000"/>
              </a:spcBef>
              <a:buSzTx/>
              <a:buFont typeface="+mj-lt"/>
              <a:buAutoNum type="arabicPeriod"/>
            </a:pPr>
            <a:r>
              <a:rPr lang="en-ZA" altLang="en-US" sz="2400" dirty="0">
                <a:latin typeface="Avenir Medium" charset="0"/>
              </a:rPr>
              <a:t>Framing The Session(5min)</a:t>
            </a:r>
          </a:p>
          <a:p>
            <a:pPr marL="344170" indent="-344170">
              <a:spcBef>
                <a:spcPct val="50000"/>
              </a:spcBef>
              <a:buSzTx/>
              <a:buFont typeface="+mj-lt"/>
              <a:buAutoNum type="arabicPeriod"/>
            </a:pPr>
            <a:r>
              <a:rPr lang="en-ZA" altLang="en-US" sz="2400" dirty="0">
                <a:latin typeface="Avenir Medium" charset="0"/>
              </a:rPr>
              <a:t>Aims &amp; Objectives(5min)</a:t>
            </a:r>
          </a:p>
          <a:p>
            <a:pPr marL="344170" indent="-344170">
              <a:spcBef>
                <a:spcPct val="50000"/>
              </a:spcBef>
              <a:buSzTx/>
              <a:buFont typeface="+mj-lt"/>
              <a:buAutoNum type="arabicPeriod"/>
            </a:pPr>
            <a:r>
              <a:rPr lang="en-ZA" altLang="en-US" sz="2400" dirty="0">
                <a:latin typeface="Avenir Medium"/>
                <a:ea typeface="ＭＳ Ｐゴシック"/>
              </a:rPr>
              <a:t>Activity 1: Breaking Point (30min)</a:t>
            </a:r>
          </a:p>
          <a:p>
            <a:pPr marL="344170" indent="-344170">
              <a:spcBef>
                <a:spcPct val="50000"/>
              </a:spcBef>
              <a:buSzTx/>
              <a:buFont typeface="+mj-lt"/>
              <a:buAutoNum type="arabicPeriod"/>
            </a:pPr>
            <a:r>
              <a:rPr lang="en-ZA" altLang="en-US" sz="2400" dirty="0">
                <a:latin typeface="Avenir Medium"/>
                <a:ea typeface="ＭＳ Ｐゴシック"/>
              </a:rPr>
              <a:t>Activity 2: ‘What is rape culture?’ (30min)</a:t>
            </a:r>
          </a:p>
          <a:p>
            <a:pPr marL="344170" indent="-344170">
              <a:spcBef>
                <a:spcPct val="50000"/>
              </a:spcBef>
              <a:buSzTx/>
              <a:buFont typeface="+mj-lt"/>
              <a:buAutoNum type="arabicPeriod"/>
            </a:pPr>
            <a:r>
              <a:rPr lang="en-ZA" altLang="en-US" sz="2400" dirty="0">
                <a:latin typeface="Avenir Medium" charset="0"/>
              </a:rPr>
              <a:t>Reflections</a:t>
            </a: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rtlCol="0">
            <a:spAutoFit/>
          </a:bodyPr>
          <a:lstStyle/>
          <a:p>
            <a:r>
              <a:rPr lang="en-ZA" b="1" dirty="0"/>
              <a:t>Roadmap for Today!</a:t>
            </a:r>
          </a:p>
        </p:txBody>
      </p:sp>
    </p:spTree>
    <p:extLst>
      <p:ext uri="{BB962C8B-B14F-4D97-AF65-F5344CB8AC3E}">
        <p14:creationId xmlns:p14="http://schemas.microsoft.com/office/powerpoint/2010/main" val="3633540868"/>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B9B357-2343-673A-26F9-4BD8E88A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541891124"/>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Aims &amp; Objectives</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a:ea typeface="ＭＳ Ｐゴシック"/>
              </a:rPr>
              <a:t>Understand Gendered Roles and their connection to Violence</a:t>
            </a:r>
          </a:p>
          <a:p>
            <a:pPr marL="344170" indent="-344170">
              <a:spcBef>
                <a:spcPct val="50000"/>
              </a:spcBef>
              <a:buSzTx/>
              <a:buFont typeface="+mj-lt"/>
              <a:buAutoNum type="arabicPeriod"/>
            </a:pPr>
            <a:r>
              <a:rPr lang="en-ZA" altLang="en-US" sz="2400" dirty="0">
                <a:latin typeface="Avenir Medium"/>
                <a:ea typeface="ＭＳ Ｐゴシック"/>
              </a:rPr>
              <a:t>Explore how this plays out at a personal level</a:t>
            </a:r>
          </a:p>
          <a:p>
            <a:pPr marL="344170" indent="-344170">
              <a:spcBef>
                <a:spcPct val="50000"/>
              </a:spcBef>
              <a:buSzTx/>
              <a:buAutoNum type="arabicPeriod"/>
            </a:pPr>
            <a:r>
              <a:rPr lang="en-ZA" altLang="en-US" sz="2400" dirty="0">
                <a:latin typeface="Avenir Medium"/>
                <a:ea typeface="ＭＳ Ｐゴシック"/>
              </a:rPr>
              <a:t>Unpack ‘ rape culture’, and challenge the beliefs which perpetuate it</a:t>
            </a:r>
          </a:p>
          <a:p>
            <a:pPr marL="344170" indent="-344170">
              <a:spcBef>
                <a:spcPct val="50000"/>
              </a:spcBef>
              <a:buSzTx/>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859075829"/>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4000" y="0"/>
            <a:ext cx="9144000"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1: My Breaking Point </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1046318" y="1352551"/>
            <a:ext cx="9144000" cy="427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lgn="just">
              <a:lnSpc>
                <a:spcPct val="114999"/>
              </a:lnSpc>
              <a:spcAft>
                <a:spcPts val="800"/>
              </a:spcAft>
              <a:buNone/>
            </a:pPr>
            <a:endParaRPr lang="en-US" dirty="0">
              <a:latin typeface="Avenir Book"/>
              <a:ea typeface="ＭＳ Ｐゴシック"/>
            </a:endParaRPr>
          </a:p>
          <a:p>
            <a:pPr marL="344170" indent="-344170" algn="just">
              <a:lnSpc>
                <a:spcPct val="114999"/>
              </a:lnSpc>
              <a:spcAft>
                <a:spcPts val="800"/>
              </a:spcAft>
            </a:pPr>
            <a:r>
              <a:rPr lang="en-US" sz="2400" dirty="0">
                <a:latin typeface="Avenir Medium"/>
                <a:ea typeface="ＭＳ Ｐゴシック"/>
              </a:rPr>
              <a:t>Group Discussion:  Participants  must reflect on their past and think about a moment in their life when they became violent. </a:t>
            </a:r>
            <a:endParaRPr lang="en-US" sz="2400" dirty="0">
              <a:latin typeface="Avenir Medium"/>
              <a:ea typeface="ＭＳ Ｐゴシック"/>
              <a:cs typeface="Arial"/>
            </a:endParaRPr>
          </a:p>
          <a:p>
            <a:pPr marL="344170" indent="-344170" algn="just">
              <a:lnSpc>
                <a:spcPct val="114999"/>
              </a:lnSpc>
              <a:spcAft>
                <a:spcPts val="800"/>
              </a:spcAft>
            </a:pPr>
            <a:r>
              <a:rPr lang="en-US" sz="2400" dirty="0">
                <a:latin typeface="Avenir Medium"/>
                <a:ea typeface="ＭＳ Ｐゴシック"/>
              </a:rPr>
              <a:t>Participants will then  share about a point in their life where they lost themselves and became violent. </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What caused it?</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 What role if any, did the need to prove your manhood play a factor? </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 Was there another alternative to violence at the time?</a:t>
            </a:r>
            <a:endParaRPr lang="en-US"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5019390" y="781478"/>
            <a:ext cx="2427531" cy="369332"/>
          </a:xfrm>
          <a:prstGeom prst="rect">
            <a:avLst/>
          </a:prstGeom>
          <a:noFill/>
        </p:spPr>
        <p:txBody>
          <a:bodyPr wrap="square" lIns="91440" tIns="45720" rIns="91440" bIns="45720" rtlCol="0" anchor="t">
            <a:spAutoFit/>
          </a:bodyPr>
          <a:lstStyle/>
          <a:p>
            <a:r>
              <a:rPr lang="en-ZA" b="1" dirty="0">
                <a:cs typeface="Arial"/>
              </a:rPr>
              <a:t>20 Minute</a:t>
            </a:r>
          </a:p>
        </p:txBody>
      </p:sp>
    </p:spTree>
    <p:extLst>
      <p:ext uri="{BB962C8B-B14F-4D97-AF65-F5344CB8AC3E}">
        <p14:creationId xmlns:p14="http://schemas.microsoft.com/office/powerpoint/2010/main" val="181168228"/>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‘Agree | Disagree?’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553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lgn="just">
              <a:lnSpc>
                <a:spcPct val="115000"/>
              </a:lnSpc>
              <a:spcAft>
                <a:spcPts val="800"/>
              </a:spcAft>
              <a:buNone/>
            </a:pPr>
            <a:r>
              <a:rPr lang="en-ZA" altLang="en-US" sz="2400" dirty="0">
                <a:latin typeface="Avenir Medium"/>
              </a:rPr>
              <a:t>Statements </a:t>
            </a:r>
          </a:p>
          <a:p>
            <a:pPr marL="344170" indent="-344170" algn="just">
              <a:buNone/>
            </a:pPr>
            <a:r>
              <a:rPr lang="en-ZA" altLang="en-US" sz="2400" dirty="0">
                <a:latin typeface="Avenir Medium"/>
              </a:rPr>
              <a:t>    </a:t>
            </a:r>
            <a:endParaRPr lang="en-US" sz="2000" dirty="0">
              <a:latin typeface="Avenir Medium"/>
              <a:ea typeface="ＭＳ Ｐゴシック"/>
            </a:endParaRPr>
          </a:p>
          <a:p>
            <a:pPr marL="344170" indent="-344170" algn="just"/>
            <a:r>
              <a:rPr lang="en-US" dirty="0">
                <a:latin typeface="Avenir Medium"/>
                <a:ea typeface="ＭＳ Ｐゴシック"/>
              </a:rPr>
              <a:t>Buying a woman,</a:t>
            </a:r>
            <a:r>
              <a:rPr lang="en-US" sz="2000" dirty="0">
                <a:latin typeface="Avenir Medium"/>
                <a:ea typeface="ＭＳ Ｐゴシック"/>
              </a:rPr>
              <a:t> a lot of expensive drinks at the club means that they should go home with you.</a:t>
            </a:r>
          </a:p>
          <a:p>
            <a:pPr marL="344170" indent="-344170" algn="just">
              <a:buFont typeface="Wingdings"/>
              <a:buChar char="§"/>
            </a:pPr>
            <a:r>
              <a:rPr lang="en-US" sz="2000" dirty="0">
                <a:latin typeface="Avenir Medium"/>
                <a:ea typeface="ＭＳ Ｐゴシック"/>
              </a:rPr>
              <a:t>Someone accepting an invite to your house, late at night when you are alone means that they want to have sex with you.</a:t>
            </a:r>
          </a:p>
          <a:p>
            <a:pPr marL="344170" indent="-344170" algn="just">
              <a:buFont typeface="Wingdings"/>
              <a:buChar char="§"/>
            </a:pPr>
            <a:r>
              <a:rPr lang="en-US" sz="2000" dirty="0">
                <a:latin typeface="Avenir Medium"/>
                <a:ea typeface="ＭＳ Ｐゴシック"/>
              </a:rPr>
              <a:t>Anger Causes violence</a:t>
            </a:r>
          </a:p>
          <a:p>
            <a:pPr marL="344170" indent="-344170" algn="just">
              <a:buFont typeface="Wingdings"/>
              <a:buChar char="§"/>
            </a:pPr>
            <a:r>
              <a:rPr lang="en-US" sz="2000" dirty="0">
                <a:latin typeface="Avenir Medium"/>
                <a:ea typeface="ＭＳ Ｐゴシック"/>
              </a:rPr>
              <a:t>A real man can control his women.</a:t>
            </a:r>
          </a:p>
          <a:p>
            <a:pPr marL="344170" indent="-344170" algn="just">
              <a:buFont typeface="Wingdings"/>
              <a:buChar char="§"/>
            </a:pPr>
            <a:r>
              <a:rPr lang="en-US" dirty="0">
                <a:latin typeface="Avenir Medium"/>
                <a:ea typeface="ＭＳ Ｐゴシック"/>
              </a:rPr>
              <a:t>Jealousy is a sign of love</a:t>
            </a:r>
            <a:endParaRPr lang="en-US" sz="2000" dirty="0">
              <a:latin typeface="Avenir Medium"/>
              <a:ea typeface="ＭＳ Ｐゴシック"/>
            </a:endParaRPr>
          </a:p>
          <a:p>
            <a:pPr marL="344170" indent="-344170" algn="just">
              <a:buFont typeface="Wingdings"/>
              <a:buChar char="§"/>
            </a:pPr>
            <a:r>
              <a:rPr lang="en-US" dirty="0">
                <a:latin typeface="Avenir Medium"/>
                <a:ea typeface="ＭＳ Ｐゴシック"/>
              </a:rPr>
              <a:t>Sometimes women put themselves in dangerous situations</a:t>
            </a:r>
            <a:r>
              <a:rPr lang="en-ZA" dirty="0">
                <a:latin typeface="Avenir Medium"/>
                <a:ea typeface="ＭＳ Ｐゴシック"/>
              </a:rPr>
              <a:t> where they can be sexually assaulted.</a:t>
            </a:r>
          </a:p>
          <a:p>
            <a:pPr marL="344170" indent="-344170" algn="just">
              <a:buFont typeface="Wingdings"/>
              <a:buChar char="§"/>
            </a:pPr>
            <a:r>
              <a:rPr lang="en-US" sz="2000" dirty="0">
                <a:latin typeface="Avenir Medium"/>
                <a:ea typeface="ＭＳ Ｐゴシック"/>
              </a:rPr>
              <a:t>Women make false allegations all the time.</a:t>
            </a:r>
          </a:p>
          <a:p>
            <a:pPr marL="344170" indent="-344170" algn="just">
              <a:buFont typeface="Wingdings"/>
              <a:buChar char="§"/>
            </a:pPr>
            <a:r>
              <a:rPr lang="en-US" dirty="0">
                <a:latin typeface="Avenir Medium"/>
                <a:ea typeface="ＭＳ Ｐゴシック"/>
              </a:rPr>
              <a:t>Sometimes women play hard-to-get. So when they say no it mean’s keep trying</a:t>
            </a:r>
            <a:endParaRPr lang="en-US" sz="2000" dirty="0">
              <a:latin typeface="Avenir Medium"/>
              <a:ea typeface="ＭＳ Ｐゴシック"/>
            </a:endParaRPr>
          </a:p>
          <a:p>
            <a:pPr marL="344170" indent="-344170" algn="just">
              <a:buFont typeface="Wingdings"/>
              <a:buChar char="§"/>
            </a:pPr>
            <a:r>
              <a:rPr lang="en-US" dirty="0">
                <a:latin typeface="Avenir Medium"/>
                <a:ea typeface="ＭＳ Ｐゴシック"/>
              </a:rPr>
              <a:t>Women need to dress respectable to avoid being assaulted.</a:t>
            </a:r>
            <a:endParaRPr lang="en-US" sz="2000" dirty="0">
              <a:latin typeface="Avenir Medium"/>
              <a:ea typeface="ＭＳ Ｐゴシック"/>
            </a:endParaRPr>
          </a:p>
          <a:p>
            <a:pPr marL="344170" indent="-344170" algn="just">
              <a:buFont typeface="Wingdings"/>
              <a:buChar char="§"/>
            </a:pPr>
            <a:r>
              <a:rPr lang="en-US" sz="2000" dirty="0">
                <a:latin typeface="Avenir Medium"/>
                <a:ea typeface="ＭＳ Ｐゴシック"/>
              </a:rPr>
              <a:t>Men are naturally violent</a:t>
            </a:r>
          </a:p>
          <a:p>
            <a:pPr marL="0" indent="0" algn="just">
              <a:lnSpc>
                <a:spcPct val="115000"/>
              </a:lnSpc>
              <a:spcAft>
                <a:spcPts val="800"/>
              </a:spcAft>
              <a:buNone/>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986118863"/>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291E9-1AAB-C8D9-22C4-FE2F3D08B100}"/>
              </a:ext>
            </a:extLst>
          </p:cNvPr>
          <p:cNvPicPr>
            <a:picLocks noChangeAspect="1"/>
          </p:cNvPicPr>
          <p:nvPr/>
        </p:nvPicPr>
        <p:blipFill>
          <a:blip r:embed="rId2"/>
          <a:stretch>
            <a:fillRect/>
          </a:stretch>
        </p:blipFill>
        <p:spPr>
          <a:xfrm>
            <a:off x="1282148" y="-24727"/>
            <a:ext cx="9173817" cy="6753493"/>
          </a:xfrm>
          <a:prstGeom prst="rect">
            <a:avLst/>
          </a:prstGeom>
        </p:spPr>
      </p:pic>
    </p:spTree>
    <p:extLst>
      <p:ext uri="{BB962C8B-B14F-4D97-AF65-F5344CB8AC3E}">
        <p14:creationId xmlns:p14="http://schemas.microsoft.com/office/powerpoint/2010/main" val="41389366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869790" y="1172328"/>
            <a:ext cx="10326461"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Font typeface="Wingdings,Sans-Serif"/>
              <a:buChar char="§"/>
            </a:pPr>
            <a:r>
              <a:rPr lang="en-ZA" sz="2400" dirty="0">
                <a:latin typeface="Avenir Medium"/>
                <a:ea typeface="ＭＳ Ｐゴシック"/>
                <a:cs typeface="Arial"/>
              </a:rPr>
              <a:t>In terms of gender attitudes, it has been found that dominate beliefs about the performance of manhood and what it means to be man are the some of the driving forces behind the violence described above. (Safety and Violence Initiative, 2019).</a:t>
            </a:r>
            <a:endParaRPr lang="en-US" sz="2400" dirty="0">
              <a:latin typeface="Avenir Medium"/>
              <a:ea typeface="ＭＳ Ｐゴシック"/>
              <a:cs typeface="Arial"/>
            </a:endParaRPr>
          </a:p>
          <a:p>
            <a:pPr marL="0" indent="0" algn="just">
              <a:buNone/>
            </a:pPr>
            <a:endParaRPr lang="en-ZA" sz="2400" dirty="0">
              <a:latin typeface="Avenir Medium"/>
              <a:ea typeface="ＭＳ Ｐゴシック"/>
              <a:cs typeface="Arial"/>
            </a:endParaRPr>
          </a:p>
          <a:p>
            <a:pPr marL="344170" indent="-344170" algn="just">
              <a:buFont typeface="Wingdings,Sans-Serif"/>
              <a:buChar char="§"/>
            </a:pPr>
            <a:r>
              <a:rPr lang="en-ZA" sz="2400" dirty="0">
                <a:latin typeface="Avenir Medium"/>
                <a:ea typeface="ＭＳ Ｐゴシック"/>
                <a:cs typeface="Arial"/>
              </a:rPr>
              <a:t>In short society has entrenched the idea that sexual violence, and the violence committed by men, is a normal and inevitable part of life. From childhood, boys are often taught and expected to act in ways characterized by high levels of aggression, withdrawal, sexual activity denial-avoidance and low concern for the needs of others. (Hooks, 2004)</a:t>
            </a:r>
            <a:endParaRPr lang="en-US" sz="2400" dirty="0">
              <a:latin typeface="Avenir Medium"/>
              <a:ea typeface="ＭＳ Ｐゴシック"/>
              <a:cs typeface="Arial"/>
            </a:endParaRPr>
          </a:p>
          <a:p>
            <a:pPr marL="344170" indent="-344170" algn="just">
              <a:spcBef>
                <a:spcPct val="50000"/>
              </a:spcBef>
              <a:buAutoNum type="arabicPeriod"/>
            </a:pPr>
            <a:endParaRPr lang="en-ZA" sz="1600" dirty="0">
              <a:latin typeface="Avenir Medium"/>
              <a:ea typeface="ＭＳ Ｐゴシック"/>
              <a:cs typeface="Arial"/>
            </a:endParaRPr>
          </a:p>
          <a:p>
            <a:pPr marL="344170" indent="-344170">
              <a:spcBef>
                <a:spcPct val="50000"/>
              </a:spcBef>
              <a:buSzTx/>
              <a:buFont typeface="Arial"/>
              <a:buAutoNum type="arabicPeriod"/>
            </a:pPr>
            <a:endParaRPr lang="en-ZA" sz="2400" dirty="0">
              <a:latin typeface="Arial"/>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1456801581"/>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What is Rape Culture?’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300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algn="just">
              <a:buFont typeface="Arial" panose="020B0604020202020204" pitchFamily="34" charset="0"/>
              <a:buChar char="•"/>
            </a:pPr>
            <a:r>
              <a:rPr lang="en-ZA" sz="2400" b="1" dirty="0">
                <a:latin typeface="Avenir Medium"/>
                <a:ea typeface="ＭＳ Ｐゴシック"/>
              </a:rPr>
              <a:t>You have the power to choose to leave behind language and lyrics that blame victims, objectify women and excuse sexual harassment. What a woman is wearing, what and how much she had to drink, and where she was at a certain time, is not an invitation to rape her.</a:t>
            </a:r>
            <a:endParaRPr lang="en-US" sz="2400" b="1" dirty="0">
              <a:latin typeface="Avenir Medium"/>
              <a:ea typeface="ＭＳ Ｐゴシック"/>
            </a:endParaRPr>
          </a:p>
          <a:p>
            <a:pPr marL="344170" indent="-344170" algn="just">
              <a:buNone/>
            </a:pPr>
            <a:endParaRPr lang="en-US" sz="2400" dirty="0">
              <a:latin typeface="Avenir Medium"/>
            </a:endParaRPr>
          </a:p>
          <a:p>
            <a:pPr marL="344170" indent="-344170" algn="just"/>
            <a:endParaRPr lang="en-US" sz="2400"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702555187"/>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air of brown shoes with eyes drawn on them&#10;&#10;Description automatically generated">
            <a:extLst>
              <a:ext uri="{FF2B5EF4-FFF2-40B4-BE49-F238E27FC236}">
                <a16:creationId xmlns:a16="http://schemas.microsoft.com/office/drawing/2014/main" id="{DF20C5BD-C195-456D-964B-135452B002D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388" r="-1" b="9286"/>
          <a:stretch/>
        </p:blipFill>
        <p:spPr>
          <a:xfrm>
            <a:off x="4547937" y="-5"/>
            <a:ext cx="7644062" cy="3681406"/>
          </a:xfrm>
          <a:prstGeom prst="rect">
            <a:avLst/>
          </a:prstGeom>
        </p:spPr>
      </p:pic>
      <p:pic>
        <p:nvPicPr>
          <p:cNvPr id="50" name="Picture 49" descr="A yellow logo on a blue background&#10;&#10;Description automatically generated">
            <a:extLst>
              <a:ext uri="{FF2B5EF4-FFF2-40B4-BE49-F238E27FC236}">
                <a16:creationId xmlns:a16="http://schemas.microsoft.com/office/drawing/2014/main" id="{F8F4ABBD-D069-4746-8531-4A11C53B3261}"/>
              </a:ext>
            </a:extLst>
          </p:cNvPr>
          <p:cNvPicPr>
            <a:picLocks noChangeAspect="1"/>
          </p:cNvPicPr>
          <p:nvPr/>
        </p:nvPicPr>
        <p:blipFill rotWithShape="1">
          <a:blip r:embed="rId3">
            <a:extLst>
              <a:ext uri="{28A0092B-C50C-407E-A947-70E740481C1C}">
                <a14:useLocalDpi xmlns:a14="http://schemas.microsoft.com/office/drawing/2010/main" val="0"/>
              </a:ext>
            </a:extLst>
          </a:blip>
          <a:srcRect l="11910" r="861" b="2"/>
          <a:stretch/>
        </p:blipFill>
        <p:spPr>
          <a:xfrm>
            <a:off x="4547938" y="3681409"/>
            <a:ext cx="7644062" cy="3176595"/>
          </a:xfrm>
          <a:prstGeom prst="rect">
            <a:avLst/>
          </a:prstGeom>
        </p:spPr>
      </p:pic>
      <p:sp>
        <p:nvSpPr>
          <p:cNvPr id="102" name="Rectangle 10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153D99F-3B8A-4950-B350-ED7503555180}"/>
              </a:ext>
            </a:extLst>
          </p:cNvPr>
          <p:cNvSpPr>
            <a:spLocks noGrp="1"/>
          </p:cNvSpPr>
          <p:nvPr>
            <p:ph type="title"/>
          </p:nvPr>
        </p:nvSpPr>
        <p:spPr>
          <a:xfrm>
            <a:off x="838200" y="1115219"/>
            <a:ext cx="5395912" cy="2387600"/>
          </a:xfrm>
        </p:spPr>
        <p:txBody>
          <a:bodyPr vert="horz" lIns="91440" tIns="45720" rIns="91440" bIns="45720" rtlCol="0" anchor="b">
            <a:normAutofit/>
          </a:bodyPr>
          <a:lstStyle/>
          <a:p>
            <a:pPr>
              <a:spcAft>
                <a:spcPts val="1067"/>
              </a:spcAft>
            </a:pPr>
            <a:r>
              <a:rPr lang="en-US" altLang="en-US" sz="5000" b="1" kern="1200" dirty="0">
                <a:solidFill>
                  <a:schemeClr val="bg1"/>
                </a:solidFill>
                <a:latin typeface="+mj-lt"/>
                <a:ea typeface="+mj-ea"/>
                <a:cs typeface="+mj-cs"/>
              </a:rPr>
              <a:t>Session </a:t>
            </a:r>
            <a:r>
              <a:rPr lang="en-US" altLang="en-US" sz="5000" b="1" dirty="0">
                <a:solidFill>
                  <a:schemeClr val="bg1"/>
                </a:solidFill>
              </a:rPr>
              <a:t>3</a:t>
            </a:r>
            <a:r>
              <a:rPr lang="en-US" altLang="en-US" sz="5000" b="1" kern="1200" dirty="0">
                <a:solidFill>
                  <a:schemeClr val="bg1"/>
                </a:solidFill>
                <a:latin typeface="+mj-lt"/>
                <a:ea typeface="+mj-ea"/>
                <a:cs typeface="+mj-cs"/>
              </a:rPr>
              <a:t>: </a:t>
            </a:r>
            <a:r>
              <a:rPr lang="en-US" altLang="en-US" sz="5000" b="1" dirty="0">
                <a:solidFill>
                  <a:schemeClr val="bg1"/>
                </a:solidFill>
              </a:rPr>
              <a:t>Masculinity &amp; Violence</a:t>
            </a:r>
            <a:endParaRPr lang="en-US" altLang="en-US" sz="5000" b="1" kern="1200" dirty="0">
              <a:solidFill>
                <a:schemeClr val="bg1"/>
              </a:solidFill>
              <a:latin typeface="+mj-lt"/>
              <a:ea typeface="+mj-ea"/>
              <a:cs typeface="+mj-cs"/>
            </a:endParaRPr>
          </a:p>
        </p:txBody>
      </p:sp>
      <p:cxnSp>
        <p:nvCxnSpPr>
          <p:cNvPr id="104" name="Straight Connector 10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background with white text and yellow triangles&#10;&#10;Description automatically generated">
            <a:extLst>
              <a:ext uri="{FF2B5EF4-FFF2-40B4-BE49-F238E27FC236}">
                <a16:creationId xmlns:a16="http://schemas.microsoft.com/office/drawing/2014/main" id="{869F529E-3224-44B1-8754-46F1500EAE51}"/>
              </a:ext>
            </a:extLst>
          </p:cNvPr>
          <p:cNvPicPr>
            <a:picLocks noChangeAspect="1"/>
          </p:cNvPicPr>
          <p:nvPr/>
        </p:nvPicPr>
        <p:blipFill rotWithShape="1">
          <a:blip r:embed="rId4"/>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2070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9F8C79-9DA2-42AB-8E07-B58F636B799A}"/>
              </a:ext>
            </a:extLst>
          </p:cNvPr>
          <p:cNvPicPr>
            <a:picLocks noChangeAspect="1"/>
          </p:cNvPicPr>
          <p:nvPr/>
        </p:nvPicPr>
        <p:blipFill>
          <a:blip r:embed="rId2"/>
          <a:stretch>
            <a:fillRect/>
          </a:stretch>
        </p:blipFill>
        <p:spPr>
          <a:xfrm>
            <a:off x="0" y="788796"/>
            <a:ext cx="12192000" cy="5280409"/>
          </a:xfrm>
          <a:prstGeom prst="rect">
            <a:avLst/>
          </a:prstGeom>
        </p:spPr>
      </p:pic>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3"/>
          <a:srcRect l="1" t="93604" r="859"/>
          <a:stretch/>
        </p:blipFill>
        <p:spPr>
          <a:xfrm>
            <a:off x="-1" y="6069205"/>
            <a:ext cx="12192001" cy="788796"/>
          </a:xfrm>
          <a:prstGeom prst="rect">
            <a:avLst/>
          </a:prstGeom>
        </p:spPr>
      </p:pic>
      <p:pic>
        <p:nvPicPr>
          <p:cNvPr id="3" name="Picture 2">
            <a:extLst>
              <a:ext uri="{FF2B5EF4-FFF2-40B4-BE49-F238E27FC236}">
                <a16:creationId xmlns:a16="http://schemas.microsoft.com/office/drawing/2014/main" id="{76B14496-3B89-4105-96A5-35864965EF20}"/>
              </a:ext>
            </a:extLst>
          </p:cNvPr>
          <p:cNvPicPr>
            <a:picLocks noChangeAspect="1"/>
          </p:cNvPicPr>
          <p:nvPr/>
        </p:nvPicPr>
        <p:blipFill rotWithShape="1">
          <a:blip r:embed="rId4"/>
          <a:srcRect b="79603"/>
          <a:stretch/>
        </p:blipFill>
        <p:spPr>
          <a:xfrm>
            <a:off x="0" y="0"/>
            <a:ext cx="12192000" cy="788796"/>
          </a:xfrm>
          <a:prstGeom prst="rect">
            <a:avLst/>
          </a:prstGeom>
        </p:spPr>
      </p:pic>
      <p:sp>
        <p:nvSpPr>
          <p:cNvPr id="5" name="TextBox 4">
            <a:extLst>
              <a:ext uri="{FF2B5EF4-FFF2-40B4-BE49-F238E27FC236}">
                <a16:creationId xmlns:a16="http://schemas.microsoft.com/office/drawing/2014/main" id="{71524A17-B872-4D48-B77A-178977E9AB8E}"/>
              </a:ext>
            </a:extLst>
          </p:cNvPr>
          <p:cNvSpPr txBox="1"/>
          <p:nvPr/>
        </p:nvSpPr>
        <p:spPr>
          <a:xfrm>
            <a:off x="1624405" y="1645920"/>
            <a:ext cx="8552329" cy="1323439"/>
          </a:xfrm>
          <a:prstGeom prst="rect">
            <a:avLst/>
          </a:prstGeom>
          <a:noFill/>
        </p:spPr>
        <p:txBody>
          <a:bodyPr wrap="square" rtlCol="0">
            <a:spAutoFit/>
          </a:bodyPr>
          <a:lstStyle/>
          <a:p>
            <a:r>
              <a:rPr lang="en-ZA" sz="8000" dirty="0">
                <a:latin typeface="Avenir Medium"/>
              </a:rPr>
              <a:t>Thank you!</a:t>
            </a:r>
          </a:p>
        </p:txBody>
      </p:sp>
    </p:spTree>
    <p:extLst>
      <p:ext uri="{BB962C8B-B14F-4D97-AF65-F5344CB8AC3E}">
        <p14:creationId xmlns:p14="http://schemas.microsoft.com/office/powerpoint/2010/main" val="76389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dirty="0">
              <a:solidFill>
                <a:schemeClr val="bg1">
                  <a:lumMod val="95000"/>
                  <a:lumOff val="5000"/>
                </a:schemeClr>
              </a:solidFill>
              <a:latin typeface="+mj-lt"/>
              <a:ea typeface="+mj-ea"/>
              <a:cs typeface="+mj-cs"/>
            </a:endParaRP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
        <p:nvSpPr>
          <p:cNvPr id="2" name="TextBox 1">
            <a:extLst>
              <a:ext uri="{FF2B5EF4-FFF2-40B4-BE49-F238E27FC236}">
                <a16:creationId xmlns:a16="http://schemas.microsoft.com/office/drawing/2014/main" id="{B92F0536-147B-467C-A8D7-8CE5282518FE}"/>
              </a:ext>
            </a:extLst>
          </p:cNvPr>
          <p:cNvSpPr txBox="1"/>
          <p:nvPr/>
        </p:nvSpPr>
        <p:spPr>
          <a:xfrm>
            <a:off x="3528508" y="1968649"/>
            <a:ext cx="4840941" cy="1569660"/>
          </a:xfrm>
          <a:prstGeom prst="rect">
            <a:avLst/>
          </a:prstGeom>
          <a:noFill/>
        </p:spPr>
        <p:txBody>
          <a:bodyPr wrap="square" rtlCol="0">
            <a:spAutoFit/>
          </a:bodyPr>
          <a:lstStyle/>
          <a:p>
            <a:pPr algn="ctr"/>
            <a:r>
              <a:rPr lang="en-ZA" sz="4800" dirty="0">
                <a:solidFill>
                  <a:schemeClr val="bg1"/>
                </a:solidFill>
                <a:latin typeface="Avenir Medium"/>
              </a:rPr>
              <a:t>Reflections and closing</a:t>
            </a:r>
          </a:p>
        </p:txBody>
      </p:sp>
    </p:spTree>
    <p:extLst>
      <p:ext uri="{BB962C8B-B14F-4D97-AF65-F5344CB8AC3E}">
        <p14:creationId xmlns:p14="http://schemas.microsoft.com/office/powerpoint/2010/main" val="179245252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‘Agree | Disagree?’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553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lgn="just">
              <a:lnSpc>
                <a:spcPct val="115000"/>
              </a:lnSpc>
              <a:spcAft>
                <a:spcPts val="800"/>
              </a:spcAft>
              <a:buNone/>
            </a:pPr>
            <a:r>
              <a:rPr lang="en-ZA" altLang="en-US" sz="2400" dirty="0">
                <a:latin typeface="Avenir Medium"/>
              </a:rPr>
              <a:t>Statements </a:t>
            </a:r>
          </a:p>
          <a:p>
            <a:pPr marL="344170" indent="-344170" algn="just">
              <a:buNone/>
            </a:pPr>
            <a:r>
              <a:rPr lang="en-ZA" altLang="en-US" sz="2400" dirty="0">
                <a:latin typeface="Avenir Medium"/>
              </a:rPr>
              <a:t>    </a:t>
            </a:r>
            <a:endParaRPr lang="en-US" sz="2000" dirty="0">
              <a:latin typeface="Avenir Medium"/>
              <a:ea typeface="ＭＳ Ｐゴシック"/>
            </a:endParaRPr>
          </a:p>
          <a:p>
            <a:pPr marL="344170" indent="-344170" algn="just"/>
            <a:r>
              <a:rPr lang="en-US" dirty="0">
                <a:latin typeface="Avenir Medium"/>
                <a:ea typeface="ＭＳ Ｐゴシック"/>
              </a:rPr>
              <a:t>Buying a woman,</a:t>
            </a:r>
            <a:r>
              <a:rPr lang="en-US" sz="2000" dirty="0">
                <a:latin typeface="Avenir Medium"/>
                <a:ea typeface="ＭＳ Ｐゴシック"/>
              </a:rPr>
              <a:t> a lot of expensive drinks at the club means that they should go home with you.</a:t>
            </a:r>
          </a:p>
          <a:p>
            <a:pPr marL="344170" indent="-344170" algn="just">
              <a:buFont typeface="Wingdings"/>
              <a:buChar char="§"/>
            </a:pPr>
            <a:r>
              <a:rPr lang="en-US" sz="2000" dirty="0">
                <a:latin typeface="Avenir Medium"/>
                <a:ea typeface="ＭＳ Ｐゴシック"/>
              </a:rPr>
              <a:t>Someone accepting an invite to your house, late at night when you are alone means that they want to have sex with you.</a:t>
            </a:r>
          </a:p>
          <a:p>
            <a:pPr marL="344170" indent="-344170" algn="just">
              <a:buFont typeface="Wingdings"/>
              <a:buChar char="§"/>
            </a:pPr>
            <a:r>
              <a:rPr lang="en-US" sz="2000" dirty="0">
                <a:latin typeface="Avenir Medium"/>
                <a:ea typeface="ＭＳ Ｐゴシック"/>
              </a:rPr>
              <a:t>Anger Causes violence</a:t>
            </a:r>
          </a:p>
          <a:p>
            <a:pPr marL="344170" indent="-344170" algn="just">
              <a:buFont typeface="Wingdings"/>
              <a:buChar char="§"/>
            </a:pPr>
            <a:r>
              <a:rPr lang="en-US" sz="2000" dirty="0">
                <a:latin typeface="Avenir Medium"/>
                <a:ea typeface="ＭＳ Ｐゴシック"/>
              </a:rPr>
              <a:t>A real man can control his women.</a:t>
            </a:r>
          </a:p>
          <a:p>
            <a:pPr marL="344170" indent="-344170" algn="just">
              <a:buFont typeface="Wingdings"/>
              <a:buChar char="§"/>
            </a:pPr>
            <a:r>
              <a:rPr lang="en-US" dirty="0">
                <a:latin typeface="Avenir Medium"/>
                <a:ea typeface="ＭＳ Ｐゴシック"/>
              </a:rPr>
              <a:t>Jealousy is a sign of love</a:t>
            </a:r>
            <a:endParaRPr lang="en-US" sz="2000" dirty="0">
              <a:latin typeface="Avenir Medium"/>
              <a:ea typeface="ＭＳ Ｐゴシック"/>
            </a:endParaRPr>
          </a:p>
          <a:p>
            <a:pPr marL="344170" indent="-344170" algn="just">
              <a:buFont typeface="Wingdings"/>
              <a:buChar char="§"/>
            </a:pPr>
            <a:r>
              <a:rPr lang="en-US" dirty="0">
                <a:latin typeface="Avenir Medium"/>
                <a:ea typeface="ＭＳ Ｐゴシック"/>
              </a:rPr>
              <a:t>Sometimes women put themselves in dangerous situations</a:t>
            </a:r>
            <a:r>
              <a:rPr lang="en-ZA" dirty="0">
                <a:latin typeface="Avenir Medium"/>
                <a:ea typeface="ＭＳ Ｐゴシック"/>
              </a:rPr>
              <a:t> where they can be sexually assaulted.</a:t>
            </a:r>
          </a:p>
          <a:p>
            <a:pPr marL="344170" indent="-344170" algn="just">
              <a:buFont typeface="Wingdings"/>
              <a:buChar char="§"/>
            </a:pPr>
            <a:r>
              <a:rPr lang="en-US" sz="2000" dirty="0">
                <a:latin typeface="Avenir Medium"/>
                <a:ea typeface="ＭＳ Ｐゴシック"/>
              </a:rPr>
              <a:t>Women make false allegations all the time.</a:t>
            </a:r>
          </a:p>
          <a:p>
            <a:pPr marL="344170" indent="-344170" algn="just">
              <a:buFont typeface="Wingdings"/>
              <a:buChar char="§"/>
            </a:pPr>
            <a:r>
              <a:rPr lang="en-US" dirty="0">
                <a:latin typeface="Avenir Medium"/>
                <a:ea typeface="ＭＳ Ｐゴシック"/>
              </a:rPr>
              <a:t>Sometimes women play hard-to-get. So when they say no it mean’s keep trying</a:t>
            </a:r>
            <a:endParaRPr lang="en-US" sz="2000" dirty="0">
              <a:latin typeface="Avenir Medium"/>
              <a:ea typeface="ＭＳ Ｐゴシック"/>
            </a:endParaRPr>
          </a:p>
          <a:p>
            <a:pPr marL="344170" indent="-344170" algn="just">
              <a:buFont typeface="Wingdings"/>
              <a:buChar char="§"/>
            </a:pPr>
            <a:r>
              <a:rPr lang="en-US" dirty="0">
                <a:latin typeface="Avenir Medium"/>
                <a:ea typeface="ＭＳ Ｐゴシック"/>
              </a:rPr>
              <a:t>Women need to dress respectable to avoid being assaulted.</a:t>
            </a:r>
            <a:endParaRPr lang="en-US" sz="2000" dirty="0">
              <a:latin typeface="Avenir Medium"/>
              <a:ea typeface="ＭＳ Ｐゴシック"/>
            </a:endParaRPr>
          </a:p>
          <a:p>
            <a:pPr marL="344170" indent="-344170" algn="just">
              <a:buFont typeface="Wingdings"/>
              <a:buChar char="§"/>
            </a:pPr>
            <a:r>
              <a:rPr lang="en-US" sz="2000" dirty="0">
                <a:latin typeface="Avenir Medium"/>
                <a:ea typeface="ＭＳ Ｐゴシック"/>
              </a:rPr>
              <a:t>Men are naturally violent</a:t>
            </a:r>
          </a:p>
          <a:p>
            <a:pPr marL="0" indent="0" algn="just">
              <a:lnSpc>
                <a:spcPct val="115000"/>
              </a:lnSpc>
              <a:spcAft>
                <a:spcPts val="800"/>
              </a:spcAft>
              <a:buNone/>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3293783113"/>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3:  Overview</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charset="0"/>
              </a:rPr>
              <a:t>Welcome (5min)</a:t>
            </a:r>
          </a:p>
          <a:p>
            <a:pPr marL="344170" indent="-344170">
              <a:spcBef>
                <a:spcPct val="50000"/>
              </a:spcBef>
              <a:buSzTx/>
              <a:buFont typeface="+mj-lt"/>
              <a:buAutoNum type="arabicPeriod"/>
            </a:pPr>
            <a:r>
              <a:rPr lang="en-ZA" altLang="en-US" sz="2400" dirty="0">
                <a:latin typeface="Avenir Medium" charset="0"/>
              </a:rPr>
              <a:t>Framing The Session(5min)</a:t>
            </a:r>
          </a:p>
          <a:p>
            <a:pPr marL="344170" indent="-344170">
              <a:spcBef>
                <a:spcPct val="50000"/>
              </a:spcBef>
              <a:buSzTx/>
              <a:buFont typeface="+mj-lt"/>
              <a:buAutoNum type="arabicPeriod"/>
            </a:pPr>
            <a:r>
              <a:rPr lang="en-ZA" altLang="en-US" sz="2400" dirty="0">
                <a:latin typeface="Avenir Medium" charset="0"/>
              </a:rPr>
              <a:t>Aims &amp; Objectives(5min)</a:t>
            </a:r>
          </a:p>
          <a:p>
            <a:pPr marL="344170" indent="-344170">
              <a:spcBef>
                <a:spcPct val="50000"/>
              </a:spcBef>
              <a:buSzTx/>
              <a:buFont typeface="+mj-lt"/>
              <a:buAutoNum type="arabicPeriod"/>
            </a:pPr>
            <a:r>
              <a:rPr lang="en-ZA" altLang="en-US" sz="2400" dirty="0">
                <a:latin typeface="Avenir Medium"/>
                <a:ea typeface="ＭＳ Ｐゴシック"/>
              </a:rPr>
              <a:t>Activity 1: Breaking Point (30min)</a:t>
            </a:r>
          </a:p>
          <a:p>
            <a:pPr marL="344170" indent="-344170">
              <a:spcBef>
                <a:spcPct val="50000"/>
              </a:spcBef>
              <a:buSzTx/>
              <a:buFont typeface="+mj-lt"/>
              <a:buAutoNum type="arabicPeriod"/>
            </a:pPr>
            <a:r>
              <a:rPr lang="en-ZA" altLang="en-US" sz="2400" dirty="0">
                <a:latin typeface="Avenir Medium"/>
                <a:ea typeface="ＭＳ Ｐゴシック"/>
              </a:rPr>
              <a:t>Activity 2: ‘What is rape culture?’ (30min)</a:t>
            </a:r>
          </a:p>
          <a:p>
            <a:pPr marL="344170" indent="-344170">
              <a:spcBef>
                <a:spcPct val="50000"/>
              </a:spcBef>
              <a:buSzTx/>
              <a:buFont typeface="+mj-lt"/>
              <a:buAutoNum type="arabicPeriod"/>
            </a:pPr>
            <a:r>
              <a:rPr lang="en-ZA" altLang="en-US" sz="2400" dirty="0">
                <a:latin typeface="Avenir Medium" charset="0"/>
              </a:rPr>
              <a:t>Reflections</a:t>
            </a: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rtlCol="0">
            <a:spAutoFit/>
          </a:bodyPr>
          <a:lstStyle/>
          <a:p>
            <a:r>
              <a:rPr lang="en-ZA" b="1" dirty="0"/>
              <a:t>Roadmap for Today!</a:t>
            </a:r>
          </a:p>
        </p:txBody>
      </p:sp>
    </p:spTree>
    <p:extLst>
      <p:ext uri="{BB962C8B-B14F-4D97-AF65-F5344CB8AC3E}">
        <p14:creationId xmlns:p14="http://schemas.microsoft.com/office/powerpoint/2010/main" val="1772961659"/>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What is Rape Culture?’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684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marL="344170" indent="-344170" algn="just">
              <a:buNone/>
            </a:pPr>
            <a:r>
              <a:rPr lang="en-US" sz="2400" dirty="0">
                <a:latin typeface="Avenir Medium"/>
                <a:ea typeface="ＭＳ Ｐゴシック"/>
              </a:rPr>
              <a:t>What is Rape Culture?</a:t>
            </a:r>
          </a:p>
          <a:p>
            <a:pPr marL="344170" indent="-344170" algn="just">
              <a:buNone/>
            </a:pPr>
            <a:endParaRPr lang="en-US" sz="2400" dirty="0">
              <a:latin typeface="Avenir Medium"/>
              <a:ea typeface="ＭＳ Ｐゴシック"/>
            </a:endParaRPr>
          </a:p>
          <a:p>
            <a:pPr algn="just">
              <a:buFont typeface="Arial" panose="020B0604020202020204" pitchFamily="34" charset="0"/>
              <a:buChar char="•"/>
            </a:pPr>
            <a:r>
              <a:rPr lang="en-ZA" sz="2400" dirty="0">
                <a:latin typeface="Avenir Medium"/>
                <a:ea typeface="ＭＳ Ｐゴシック"/>
              </a:rPr>
              <a:t>Rape culture is the social environment that allows sexual violence to be normalized and justified, </a:t>
            </a:r>
            <a:r>
              <a:rPr lang="en-ZA" sz="2400" dirty="0" err="1">
                <a:latin typeface="Avenir Medium"/>
                <a:ea typeface="ＭＳ Ｐゴシック"/>
              </a:rPr>
              <a:t>fueled</a:t>
            </a:r>
            <a:r>
              <a:rPr lang="en-ZA" sz="2400" dirty="0">
                <a:latin typeface="Avenir Medium"/>
                <a:ea typeface="ＭＳ Ｐゴシック"/>
              </a:rPr>
              <a:t> by the persistent gender inequalities and attitudes about gender and sexuality.  </a:t>
            </a:r>
          </a:p>
          <a:p>
            <a:pPr algn="just">
              <a:buFont typeface="Arial" panose="020B0604020202020204" pitchFamily="34" charset="0"/>
              <a:buChar char="•"/>
            </a:pPr>
            <a:r>
              <a:rPr lang="en-ZA" sz="2400" dirty="0">
                <a:latin typeface="Avenir Medium"/>
                <a:ea typeface="ＭＳ Ｐゴシック"/>
              </a:rPr>
              <a:t>It persists through language, attitudes and beliefs which objectify women’ and blames them for being victims of abuse.</a:t>
            </a:r>
            <a:endParaRPr lang="en-ZA" sz="2400" b="1" dirty="0">
              <a:latin typeface="Avenir Medium"/>
              <a:ea typeface="ＭＳ Ｐゴシック"/>
            </a:endParaRPr>
          </a:p>
          <a:p>
            <a:pPr algn="just">
              <a:buFont typeface="Arial" panose="020B0604020202020204" pitchFamily="34" charset="0"/>
              <a:buChar char="•"/>
            </a:pPr>
            <a:r>
              <a:rPr lang="en-ZA" sz="2400" b="1" dirty="0">
                <a:latin typeface="Avenir Medium"/>
                <a:ea typeface="ＭＳ Ｐゴシック"/>
              </a:rPr>
              <a:t>Rape-affirming beliefs are embedded in our language: “She was dressed like a slut. She was asking for it,”</a:t>
            </a:r>
          </a:p>
          <a:p>
            <a:pPr algn="just">
              <a:buFont typeface="Arial" panose="020B0604020202020204" pitchFamily="34" charset="0"/>
              <a:buChar char="•"/>
            </a:pPr>
            <a:r>
              <a:rPr lang="en-ZA" sz="2400" b="1" dirty="0">
                <a:latin typeface="Avenir Medium"/>
                <a:ea typeface="ＭＳ Ｐゴシック"/>
              </a:rPr>
              <a:t>It is part of popular song lyrics: “I know you want it.”</a:t>
            </a:r>
          </a:p>
          <a:p>
            <a:pPr algn="just">
              <a:buFont typeface="Arial" panose="020B0604020202020204" pitchFamily="34" charset="0"/>
              <a:buChar char="•"/>
            </a:pPr>
            <a:r>
              <a:rPr lang="en-ZA" sz="2400" b="1" dirty="0">
                <a:latin typeface="Avenir Medium"/>
                <a:ea typeface="ＭＳ Ｐゴシック"/>
              </a:rPr>
              <a:t>It is normalized by objectifying women and calling them names in pop culture and media.</a:t>
            </a:r>
          </a:p>
          <a:p>
            <a:pPr marL="344170" indent="-344170" algn="just">
              <a:buNone/>
            </a:pPr>
            <a:endParaRPr lang="en-US" sz="2400" dirty="0">
              <a:latin typeface="Avenir Medium"/>
            </a:endParaRPr>
          </a:p>
          <a:p>
            <a:pPr marL="344170" indent="-344170" algn="just">
              <a:buNone/>
            </a:pPr>
            <a:endParaRPr lang="en-US" sz="2400" dirty="0">
              <a:latin typeface="Avenir Medium"/>
            </a:endParaRPr>
          </a:p>
          <a:p>
            <a:pPr marL="344170" indent="-344170" algn="just"/>
            <a:endParaRPr lang="en-US" sz="2400"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1433982613"/>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614107" y="839096"/>
            <a:ext cx="7022261" cy="45769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i="1" dirty="0">
                <a:solidFill>
                  <a:schemeClr val="bg1">
                    <a:lumMod val="95000"/>
                    <a:lumOff val="5000"/>
                  </a:schemeClr>
                </a:solidFill>
                <a:latin typeface="Avenir Medium"/>
                <a:ea typeface="+mj-ea"/>
                <a:cs typeface="+mj-cs"/>
              </a:rPr>
              <a:t>" The Violence I should Underscore comes in different forms. It is direct and Indirect. It is against Children, against women, against other men and against the self " </a:t>
            </a:r>
          </a:p>
          <a:p>
            <a:pPr marL="342900" indent="-342900" algn="ctr">
              <a:lnSpc>
                <a:spcPct val="90000"/>
              </a:lnSpc>
              <a:spcBef>
                <a:spcPct val="0"/>
              </a:spcBef>
              <a:spcAft>
                <a:spcPts val="600"/>
              </a:spcAft>
              <a:buFont typeface="Calibri"/>
              <a:buChar char="-"/>
            </a:pPr>
            <a:r>
              <a:rPr lang="en-US" sz="2400" b="1" i="1" dirty="0">
                <a:solidFill>
                  <a:schemeClr val="bg1">
                    <a:lumMod val="95000"/>
                    <a:lumOff val="5000"/>
                  </a:schemeClr>
                </a:solidFill>
                <a:latin typeface="Avenir Medium"/>
                <a:ea typeface="+mj-ea"/>
                <a:cs typeface="+mj-cs"/>
              </a:rPr>
              <a:t>Kopano </a:t>
            </a:r>
            <a:r>
              <a:rPr lang="en-US" sz="2400" b="1" i="1" dirty="0" err="1">
                <a:solidFill>
                  <a:schemeClr val="bg1">
                    <a:lumMod val="95000"/>
                    <a:lumOff val="5000"/>
                  </a:schemeClr>
                </a:solidFill>
                <a:latin typeface="Avenir Medium"/>
                <a:ea typeface="+mj-ea"/>
                <a:cs typeface="+mj-cs"/>
              </a:rPr>
              <a:t>Ratele</a:t>
            </a: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61047947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4:  Overview</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1584219"/>
            <a:ext cx="8967218"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marL="344170" indent="-344170">
              <a:spcBef>
                <a:spcPct val="50000"/>
              </a:spcBef>
              <a:buSzTx/>
              <a:buFont typeface="+mj-lt"/>
              <a:buAutoNum type="arabicPeriod"/>
            </a:pPr>
            <a:r>
              <a:rPr lang="en-ZA" altLang="en-US" sz="2400" dirty="0">
                <a:latin typeface="Avenir Medium" charset="0"/>
              </a:rPr>
              <a:t>Welcome (5min)</a:t>
            </a:r>
          </a:p>
          <a:p>
            <a:pPr marL="344170" indent="-344170">
              <a:spcBef>
                <a:spcPct val="50000"/>
              </a:spcBef>
              <a:buSzTx/>
              <a:buFont typeface="+mj-lt"/>
              <a:buAutoNum type="arabicPeriod"/>
            </a:pPr>
            <a:r>
              <a:rPr lang="en-ZA" altLang="en-US" sz="2400" dirty="0">
                <a:latin typeface="Avenir Medium" charset="0"/>
              </a:rPr>
              <a:t>Framing The Session(5min)</a:t>
            </a:r>
          </a:p>
          <a:p>
            <a:pPr marL="344170" indent="-344170">
              <a:spcBef>
                <a:spcPct val="50000"/>
              </a:spcBef>
              <a:buSzTx/>
              <a:buFont typeface="+mj-lt"/>
              <a:buAutoNum type="arabicPeriod"/>
            </a:pPr>
            <a:r>
              <a:rPr lang="en-ZA" altLang="en-US" sz="2400" dirty="0">
                <a:latin typeface="Avenir Medium" charset="0"/>
              </a:rPr>
              <a:t>Aims &amp; Objectives(5min)</a:t>
            </a:r>
          </a:p>
          <a:p>
            <a:pPr marL="344170" indent="-344170">
              <a:spcBef>
                <a:spcPct val="50000"/>
              </a:spcBef>
              <a:buSzTx/>
              <a:buFont typeface="+mj-lt"/>
              <a:buAutoNum type="arabicPeriod"/>
            </a:pPr>
            <a:r>
              <a:rPr lang="en-ZA" altLang="en-US" sz="2400" dirty="0">
                <a:latin typeface="Avenir Medium"/>
                <a:ea typeface="ＭＳ Ｐゴシック"/>
              </a:rPr>
              <a:t>Activity 1: In Her Shoes</a:t>
            </a:r>
          </a:p>
          <a:p>
            <a:pPr marL="344170" indent="-344170">
              <a:spcBef>
                <a:spcPct val="50000"/>
              </a:spcBef>
              <a:buSzTx/>
              <a:buFont typeface="+mj-lt"/>
              <a:buAutoNum type="arabicPeriod"/>
            </a:pPr>
            <a:r>
              <a:rPr lang="en-ZA" altLang="en-US" sz="2400" dirty="0">
                <a:latin typeface="Avenir Medium"/>
                <a:ea typeface="ＭＳ Ｐゴシック"/>
              </a:rPr>
              <a:t>Activity 2: New Norm! New Rules</a:t>
            </a:r>
          </a:p>
          <a:p>
            <a:pPr marL="344170" indent="-344170">
              <a:spcBef>
                <a:spcPct val="50000"/>
              </a:spcBef>
              <a:buSzTx/>
              <a:buFont typeface="+mj-lt"/>
              <a:buAutoNum type="arabicPeriod"/>
            </a:pPr>
            <a:r>
              <a:rPr lang="en-ZA" altLang="en-US" sz="2400" dirty="0">
                <a:latin typeface="Avenir Medium"/>
                <a:ea typeface="ＭＳ Ｐゴシック"/>
              </a:rPr>
              <a:t>Activity 3: The Pledge What can we do (10 min)</a:t>
            </a:r>
          </a:p>
          <a:p>
            <a:pPr marL="344170" indent="-344170">
              <a:spcBef>
                <a:spcPct val="50000"/>
              </a:spcBef>
              <a:buSzTx/>
              <a:buFont typeface="+mj-lt"/>
              <a:buAutoNum type="arabicPeriod"/>
            </a:pPr>
            <a:r>
              <a:rPr lang="en-ZA" altLang="en-US" sz="2400" dirty="0">
                <a:latin typeface="Avenir Medium" charset="0"/>
              </a:rPr>
              <a:t>Reflections</a:t>
            </a: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2400" dirty="0">
              <a:latin typeface="Avenir Medium" charset="0"/>
            </a:endParaRPr>
          </a:p>
          <a:p>
            <a:pPr marL="344170" indent="-344170">
              <a:spcBef>
                <a:spcPct val="50000"/>
              </a:spcBef>
              <a:buSzTx/>
              <a:buFont typeface="+mj-lt"/>
              <a:buAutoNum type="arabicPeriod"/>
            </a:pPr>
            <a:endParaRPr lang="en-ZA" altLang="en-US" sz="1600"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646331"/>
          </a:xfrm>
          <a:prstGeom prst="rect">
            <a:avLst/>
          </a:prstGeom>
          <a:noFill/>
        </p:spPr>
        <p:txBody>
          <a:bodyPr wrap="square" rtlCol="0">
            <a:spAutoFit/>
          </a:bodyPr>
          <a:lstStyle/>
          <a:p>
            <a:r>
              <a:rPr lang="en-ZA" b="1" dirty="0"/>
              <a:t>Roadmap for Today! (1hr30min)</a:t>
            </a:r>
          </a:p>
        </p:txBody>
      </p:sp>
    </p:spTree>
    <p:extLst>
      <p:ext uri="{BB962C8B-B14F-4D97-AF65-F5344CB8AC3E}">
        <p14:creationId xmlns:p14="http://schemas.microsoft.com/office/powerpoint/2010/main" val="4087522082"/>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251639"/>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892772" y="1036056"/>
            <a:ext cx="9901124" cy="598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a:lnSpc>
                <a:spcPct val="150000"/>
              </a:lnSpc>
            </a:pPr>
            <a:r>
              <a:rPr lang="en-ZA" sz="2400" b="0" i="0" u="none" strike="noStrike" baseline="0" dirty="0">
                <a:solidFill>
                  <a:srgbClr val="211D1E"/>
                </a:solidFill>
                <a:latin typeface="Avenir Medium"/>
              </a:rPr>
              <a:t>In the last session we looked at the relationship between our performance of manhood and violence. </a:t>
            </a:r>
          </a:p>
          <a:p>
            <a:pPr>
              <a:lnSpc>
                <a:spcPct val="150000"/>
              </a:lnSpc>
            </a:pPr>
            <a:r>
              <a:rPr lang="en-ZA" sz="2400" b="0" i="0" u="none" strike="noStrike" baseline="0" dirty="0">
                <a:solidFill>
                  <a:srgbClr val="211D1E"/>
                </a:solidFill>
                <a:latin typeface="Avenir Medium"/>
              </a:rPr>
              <a:t>while this was important to do, we must remember that violence is not inherent to manhood – men are not naturally violent and not only men commit violence. (Barker, 2018) </a:t>
            </a:r>
          </a:p>
          <a:p>
            <a:pPr>
              <a:lnSpc>
                <a:spcPct val="150000"/>
              </a:lnSpc>
            </a:pPr>
            <a:r>
              <a:rPr lang="en-ZA" sz="2400" b="0" i="0" u="none" strike="noStrike" baseline="0" dirty="0">
                <a:solidFill>
                  <a:srgbClr val="211D1E"/>
                </a:solidFill>
                <a:latin typeface="Avenir Medium"/>
              </a:rPr>
              <a:t>All over the world, and right here at home, </a:t>
            </a:r>
            <a:r>
              <a:rPr lang="en-ZA" sz="2400" b="1" i="0" u="none" strike="noStrike" baseline="0" dirty="0">
                <a:solidFill>
                  <a:srgbClr val="211D1E"/>
                </a:solidFill>
                <a:latin typeface="Avenir Medium"/>
              </a:rPr>
              <a:t>men are kind, thoughtful and helpful.</a:t>
            </a:r>
            <a:r>
              <a:rPr lang="en-ZA" sz="2400" b="0" i="0" u="none" strike="noStrike" baseline="0" dirty="0">
                <a:solidFill>
                  <a:srgbClr val="211D1E"/>
                </a:solidFill>
                <a:latin typeface="Avenir Medium"/>
              </a:rPr>
              <a:t> Many continue to resist and have worked hard against a culture that tells them they that to be a man, one must be violent, unfeeling, and dominating, </a:t>
            </a:r>
          </a:p>
          <a:p>
            <a:endParaRPr lang="en-ZA" sz="2400" b="0" i="0" u="none" strike="noStrike" baseline="0" dirty="0">
              <a:solidFill>
                <a:srgbClr val="211D1E"/>
              </a:solidFill>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728358"/>
            <a:ext cx="2592288" cy="369332"/>
          </a:xfrm>
          <a:prstGeom prst="rect">
            <a:avLst/>
          </a:prstGeom>
          <a:noFill/>
        </p:spPr>
        <p:txBody>
          <a:bodyPr wrap="square" lIns="91440" tIns="45720" rIns="91440" bIns="45720" rtlCol="0" anchor="t">
            <a:spAutoFit/>
          </a:bodyPr>
          <a:lstStyle/>
          <a:p>
            <a:r>
              <a:rPr lang="en-ZA" b="1" dirty="0"/>
              <a:t>Framing the session</a:t>
            </a:r>
            <a:endParaRPr lang="en-ZA" b="1" dirty="0">
              <a:cs typeface="Arial"/>
            </a:endParaRPr>
          </a:p>
        </p:txBody>
      </p:sp>
    </p:spTree>
    <p:extLst>
      <p:ext uri="{BB962C8B-B14F-4D97-AF65-F5344CB8AC3E}">
        <p14:creationId xmlns:p14="http://schemas.microsoft.com/office/powerpoint/2010/main" val="2246456622"/>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291E9-1AAB-C8D9-22C4-FE2F3D08B100}"/>
              </a:ext>
            </a:extLst>
          </p:cNvPr>
          <p:cNvPicPr>
            <a:picLocks noChangeAspect="1"/>
          </p:cNvPicPr>
          <p:nvPr/>
        </p:nvPicPr>
        <p:blipFill>
          <a:blip r:embed="rId2"/>
          <a:stretch>
            <a:fillRect/>
          </a:stretch>
        </p:blipFill>
        <p:spPr>
          <a:xfrm>
            <a:off x="1282148" y="-24727"/>
            <a:ext cx="9173817" cy="6753493"/>
          </a:xfrm>
          <a:prstGeom prst="rect">
            <a:avLst/>
          </a:prstGeom>
        </p:spPr>
      </p:pic>
    </p:spTree>
    <p:extLst>
      <p:ext uri="{BB962C8B-B14F-4D97-AF65-F5344CB8AC3E}">
        <p14:creationId xmlns:p14="http://schemas.microsoft.com/office/powerpoint/2010/main" val="3987617545"/>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892772" y="1036056"/>
            <a:ext cx="9901124" cy="307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a:lnSpc>
                <a:spcPct val="150000"/>
              </a:lnSpc>
            </a:pPr>
            <a:r>
              <a:rPr lang="en-ZA" sz="2400" b="0" i="0" u="none" strike="noStrike" baseline="0" dirty="0">
                <a:solidFill>
                  <a:srgbClr val="211D1E"/>
                </a:solidFill>
                <a:latin typeface="Avenir Medium"/>
              </a:rPr>
              <a:t>With that said, the rate at which violence against women, children and the LGBTQI community continue to occur means that there is not enough of these men and there are not enough alternatives to toxic, masculinity. This is something we must change. </a:t>
            </a:r>
            <a:r>
              <a:rPr lang="en-ZA" sz="2400" b="1" i="0" u="none" strike="noStrike" baseline="0" dirty="0">
                <a:solidFill>
                  <a:srgbClr val="211D1E"/>
                </a:solidFill>
                <a:latin typeface="Avenir Medium"/>
              </a:rPr>
              <a:t>We need to create a new normal</a:t>
            </a:r>
            <a:r>
              <a:rPr lang="en-ZA" sz="2400" dirty="0">
                <a:solidFill>
                  <a:srgbClr val="211D1E"/>
                </a:solidFill>
                <a:latin typeface="Avenir Medium"/>
              </a:rPr>
              <a:t>!</a:t>
            </a:r>
            <a:endParaRPr lang="en-ZA" sz="2400" b="0" i="0" u="none" strike="noStrike" baseline="0" dirty="0">
              <a:solidFill>
                <a:srgbClr val="211D1E"/>
              </a:solidFill>
              <a:latin typeface="Avenir Medium"/>
            </a:endParaRPr>
          </a:p>
          <a:p>
            <a:endParaRPr lang="en-ZA" sz="2400" b="0" i="0" u="none" strike="noStrike" baseline="0" dirty="0">
              <a:solidFill>
                <a:srgbClr val="211D1E"/>
              </a:solidFill>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r>
              <a:rPr lang="en-ZA" b="1" dirty="0"/>
              <a:t>Framing the session</a:t>
            </a:r>
            <a:endParaRPr lang="en-ZA" b="1" dirty="0">
              <a:cs typeface="Arial"/>
            </a:endParaRPr>
          </a:p>
        </p:txBody>
      </p:sp>
    </p:spTree>
    <p:extLst>
      <p:ext uri="{BB962C8B-B14F-4D97-AF65-F5344CB8AC3E}">
        <p14:creationId xmlns:p14="http://schemas.microsoft.com/office/powerpoint/2010/main" val="2610794692"/>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Introduction</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07505" y="1256473"/>
            <a:ext cx="10853530" cy="31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spcBef>
                <a:spcPct val="50000"/>
              </a:spcBef>
              <a:buSzTx/>
              <a:buFont typeface="+mj-lt"/>
              <a:buAutoNum type="arabicPeriod"/>
            </a:pPr>
            <a:endParaRPr lang="en-ZA" altLang="en-US" sz="1600" dirty="0">
              <a:latin typeface="Avenir Medium" charset="0"/>
            </a:endParaRPr>
          </a:p>
          <a:p>
            <a:pPr>
              <a:lnSpc>
                <a:spcPct val="150000"/>
              </a:lnSpc>
            </a:pPr>
            <a:r>
              <a:rPr lang="en-ZA" sz="2400" b="0" i="0" u="none" strike="noStrike" baseline="0" dirty="0">
                <a:solidFill>
                  <a:srgbClr val="211D1E"/>
                </a:solidFill>
                <a:latin typeface="Avenir Light"/>
              </a:rPr>
              <a:t>In terms of what this new normal will look like, that is not something can or want to define for you. It must be something we work together to shape and fulfil. </a:t>
            </a:r>
          </a:p>
          <a:p>
            <a:pPr>
              <a:lnSpc>
                <a:spcPct val="150000"/>
              </a:lnSpc>
            </a:pPr>
            <a:r>
              <a:rPr lang="en-ZA" sz="2400" b="0" i="0" u="none" strike="noStrike" baseline="0" dirty="0">
                <a:solidFill>
                  <a:srgbClr val="211D1E"/>
                </a:solidFill>
                <a:latin typeface="Avenir Light"/>
              </a:rPr>
              <a:t>We know that for positive masculinity to be a true alternative, it must be based on interdependence, communication, empathy and the respect and recognition of the full humanity of women, children, and each other. </a:t>
            </a: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2310703258"/>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4"/>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Aims &amp; Objectives</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900682" y="676275"/>
            <a:ext cx="896721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buSzTx/>
              <a:buNone/>
            </a:pPr>
            <a:endParaRPr lang="en-ZA" sz="2400" b="0" i="0" u="none" strike="noStrike" baseline="0" dirty="0">
              <a:solidFill>
                <a:srgbClr val="221E1F"/>
              </a:solidFill>
              <a:latin typeface="Avenir Medium"/>
            </a:endParaRPr>
          </a:p>
          <a:p>
            <a:pPr marL="344170" indent="-344170" algn="just">
              <a:lnSpc>
                <a:spcPct val="150000"/>
              </a:lnSpc>
              <a:spcBef>
                <a:spcPct val="50000"/>
              </a:spcBef>
              <a:buSzTx/>
              <a:buFont typeface="+mj-lt"/>
              <a:buAutoNum type="arabicPeriod"/>
            </a:pPr>
            <a:r>
              <a:rPr lang="en-ZA" sz="2400" b="1" dirty="0">
                <a:solidFill>
                  <a:srgbClr val="221E1F"/>
                </a:solidFill>
                <a:latin typeface="Avenir Medium"/>
              </a:rPr>
              <a:t>To foster empathy and a transformative approach to gender relations.</a:t>
            </a:r>
          </a:p>
          <a:p>
            <a:pPr marL="344170" indent="-344170" algn="just">
              <a:lnSpc>
                <a:spcPct val="150000"/>
              </a:lnSpc>
              <a:spcBef>
                <a:spcPct val="50000"/>
              </a:spcBef>
              <a:buSzTx/>
              <a:buFont typeface="+mj-lt"/>
              <a:buAutoNum type="arabicPeriod"/>
            </a:pPr>
            <a:r>
              <a:rPr lang="en-ZA" sz="2400" b="1" i="0" u="none" strike="noStrike" baseline="0" dirty="0">
                <a:solidFill>
                  <a:srgbClr val="221E1F"/>
                </a:solidFill>
                <a:latin typeface="Avenir Medium"/>
              </a:rPr>
              <a:t>To Examine healthy alternatives in (re)defining positive masculinity </a:t>
            </a:r>
          </a:p>
          <a:p>
            <a:pPr marL="344170" indent="-344170" algn="just">
              <a:lnSpc>
                <a:spcPct val="150000"/>
              </a:lnSpc>
              <a:spcBef>
                <a:spcPct val="50000"/>
              </a:spcBef>
              <a:buSzTx/>
              <a:buFont typeface="+mj-lt"/>
              <a:buAutoNum type="arabicPeriod"/>
            </a:pPr>
            <a:r>
              <a:rPr lang="en-ZA" sz="2400" b="1" i="0" u="none" strike="noStrike" baseline="0" dirty="0">
                <a:solidFill>
                  <a:srgbClr val="221E1F"/>
                </a:solidFill>
                <a:latin typeface="Avenir Medium"/>
              </a:rPr>
              <a:t>To Commit to positive masculinity through advancing the principles of human dignity, equality, and fairness. </a:t>
            </a:r>
            <a:endParaRPr lang="en-ZA" altLang="en-US" sz="2400" b="1" dirty="0">
              <a:latin typeface="Avenir Medium"/>
            </a:endParaRPr>
          </a:p>
          <a:p>
            <a:pPr marL="344170" indent="-344170" algn="just">
              <a:lnSpc>
                <a:spcPct val="150000"/>
              </a:lnSpc>
              <a:spcBef>
                <a:spcPct val="50000"/>
              </a:spcBef>
              <a:buSzTx/>
              <a:buFont typeface="+mj-lt"/>
              <a:buAutoNum type="arabicPeriod"/>
            </a:pPr>
            <a:endParaRPr lang="en-ZA" altLang="en-US" sz="2400" b="1" dirty="0">
              <a:latin typeface="Avenir Medium"/>
            </a:endParaRPr>
          </a:p>
          <a:p>
            <a:pPr marL="344170" indent="-344170">
              <a:spcBef>
                <a:spcPct val="50000"/>
              </a:spcBef>
              <a:buSzTx/>
              <a:buFont typeface="+mj-lt"/>
              <a:buAutoNum type="arabicPeriod"/>
            </a:pPr>
            <a:endParaRPr lang="en-ZA" altLang="en-US" sz="2400" dirty="0">
              <a:latin typeface="Avenir Medium"/>
            </a:endParaRPr>
          </a:p>
          <a:p>
            <a:pPr marL="344170" indent="-344170">
              <a:spcBef>
                <a:spcPct val="50000"/>
              </a:spcBef>
              <a:buSzTx/>
              <a:buFont typeface="+mj-lt"/>
              <a:buAutoNum type="arabicPeriod"/>
            </a:pPr>
            <a:endParaRPr lang="en-ZA" altLang="en-US" sz="16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5901" y="1003181"/>
            <a:ext cx="2592288" cy="369332"/>
          </a:xfrm>
          <a:prstGeom prst="rect">
            <a:avLst/>
          </a:prstGeom>
          <a:noFill/>
        </p:spPr>
        <p:txBody>
          <a:bodyPr wrap="square" lIns="91440" tIns="45720" rIns="91440" bIns="45720" rtlCol="0" anchor="t">
            <a:spAutoFit/>
          </a:bodyPr>
          <a:lstStyle/>
          <a:p>
            <a:endParaRPr lang="en-ZA" b="1" dirty="0">
              <a:cs typeface="Arial"/>
            </a:endParaRPr>
          </a:p>
        </p:txBody>
      </p:sp>
    </p:spTree>
    <p:extLst>
      <p:ext uri="{BB962C8B-B14F-4D97-AF65-F5344CB8AC3E}">
        <p14:creationId xmlns:p14="http://schemas.microsoft.com/office/powerpoint/2010/main" val="3657154961"/>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422191" y="-20594"/>
            <a:ext cx="10245809" cy="1002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lgn="just">
              <a:lnSpc>
                <a:spcPct val="150000"/>
              </a:lnSpc>
              <a:spcBef>
                <a:spcPct val="50000"/>
              </a:spcBef>
              <a:buClrTx/>
              <a:buSzTx/>
              <a:buFontTx/>
              <a:buNone/>
            </a:pPr>
            <a:r>
              <a:rPr lang="en-US" sz="2400" dirty="0">
                <a:latin typeface="Avenir Medium"/>
                <a:ea typeface="ＭＳ Ｐゴシック"/>
              </a:rPr>
              <a:t>To live freely, is to live a life without fear, coercion, violence, or Discrimination. </a:t>
            </a:r>
          </a:p>
          <a:p>
            <a:pPr algn="just">
              <a:lnSpc>
                <a:spcPct val="150000"/>
              </a:lnSpc>
              <a:buNone/>
            </a:pPr>
            <a:r>
              <a:rPr lang="en-US" sz="2400" dirty="0">
                <a:latin typeface="Avenir Medium"/>
              </a:rPr>
              <a:t>• Participants must split into breakaway groups of 3.</a:t>
            </a:r>
          </a:p>
          <a:p>
            <a:pPr algn="just">
              <a:lnSpc>
                <a:spcPct val="150000"/>
              </a:lnSpc>
              <a:buNone/>
            </a:pPr>
            <a:r>
              <a:rPr lang="en-US" sz="2400" dirty="0">
                <a:latin typeface="Avenir Medium"/>
              </a:rPr>
              <a:t>• In each group, participants must think about, about some of the constraints placed on women by the society we live in.</a:t>
            </a:r>
          </a:p>
          <a:p>
            <a:pPr algn="just">
              <a:lnSpc>
                <a:spcPct val="150000"/>
              </a:lnSpc>
              <a:buNone/>
            </a:pPr>
            <a:r>
              <a:rPr lang="en-US" sz="2400" dirty="0">
                <a:latin typeface="Avenir Medium"/>
              </a:rPr>
              <a:t>- </a:t>
            </a:r>
            <a:r>
              <a:rPr lang="en-US" sz="1800" b="1" dirty="0">
                <a:latin typeface="Avenir Medium"/>
              </a:rPr>
              <a:t>Think in terms of safety </a:t>
            </a:r>
            <a:r>
              <a:rPr lang="en-US" sz="1800" b="1" dirty="0" err="1">
                <a:latin typeface="Avenir Medium"/>
              </a:rPr>
              <a:t>i.e</a:t>
            </a:r>
            <a:r>
              <a:rPr lang="en-US" sz="1800" b="1" dirty="0">
                <a:latin typeface="Avenir Medium"/>
              </a:rPr>
              <a:t> </a:t>
            </a:r>
            <a:r>
              <a:rPr lang="en-US" sz="1800" b="1" dirty="0">
                <a:latin typeface="Avenir Medium"/>
                <a:ea typeface="ＭＳ Ｐゴシック"/>
                <a:cs typeface="Segoe UI"/>
              </a:rPr>
              <a:t>things/characteristics/habits that  woman need to</a:t>
            </a:r>
            <a:r>
              <a:rPr lang="en-US" sz="1800" b="1" dirty="0">
                <a:latin typeface="Avenir Medium"/>
                <a:cs typeface="Segoe UI"/>
              </a:rPr>
              <a:t> </a:t>
            </a:r>
            <a:r>
              <a:rPr lang="en-US" sz="1800" b="1" dirty="0">
                <a:latin typeface="Avenir Medium"/>
                <a:ea typeface="ＭＳ Ｐゴシック"/>
                <a:cs typeface="Segoe UI"/>
              </a:rPr>
              <a:t>survive i.e., not get harassed, raped, assaulted, kidnapped. </a:t>
            </a:r>
          </a:p>
          <a:p>
            <a:pPr algn="just">
              <a:lnSpc>
                <a:spcPct val="150000"/>
              </a:lnSpc>
              <a:buNone/>
            </a:pPr>
            <a:r>
              <a:rPr lang="en-US" sz="1800" b="1" dirty="0">
                <a:latin typeface="Avenir Medium"/>
                <a:ea typeface="ＭＳ Ｐゴシック"/>
                <a:cs typeface="Segoe UI"/>
              </a:rPr>
              <a:t>-  Or in terms of relationships, bodily autonomy </a:t>
            </a:r>
          </a:p>
          <a:p>
            <a:pPr algn="just">
              <a:lnSpc>
                <a:spcPct val="150000"/>
              </a:lnSpc>
              <a:buNone/>
            </a:pPr>
            <a:r>
              <a:rPr lang="en-US" sz="2400" dirty="0">
                <a:latin typeface="Avenir Medium"/>
              </a:rPr>
              <a:t>• Participants have 10minutes to complete their list, then return to main </a:t>
            </a:r>
            <a:r>
              <a:rPr lang="en-US" sz="2400" dirty="0">
                <a:latin typeface="Avenir Medium"/>
                <a:ea typeface="ＭＳ Ｐゴシック"/>
              </a:rPr>
              <a:t>session for group discussion for about 15 min, each group shares their list and reason?</a:t>
            </a:r>
          </a:p>
          <a:p>
            <a:pPr>
              <a:buNone/>
            </a:pPr>
            <a:endParaRPr lang="en-US" sz="2400" dirty="0">
              <a:latin typeface="Avenir Medium"/>
              <a:ea typeface="ＭＳ Ｐゴシック"/>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1: In Her Shoes </a:t>
            </a:r>
            <a:endParaRPr lang="en-US" altLang="en-US" sz="4000" b="1"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5019390" y="781478"/>
            <a:ext cx="2427531" cy="369332"/>
          </a:xfrm>
          <a:prstGeom prst="rect">
            <a:avLst/>
          </a:prstGeom>
          <a:noFill/>
        </p:spPr>
        <p:txBody>
          <a:bodyPr wrap="square" lIns="91440" tIns="45720" rIns="91440" bIns="45720" rtlCol="0" anchor="t">
            <a:spAutoFit/>
          </a:bodyPr>
          <a:lstStyle/>
          <a:p>
            <a:r>
              <a:rPr lang="en-ZA" b="1" dirty="0">
                <a:cs typeface="Arial"/>
              </a:rPr>
              <a:t>30 Minute</a:t>
            </a:r>
          </a:p>
        </p:txBody>
      </p:sp>
    </p:spTree>
    <p:extLst>
      <p:ext uri="{BB962C8B-B14F-4D97-AF65-F5344CB8AC3E}">
        <p14:creationId xmlns:p14="http://schemas.microsoft.com/office/powerpoint/2010/main" val="119288266"/>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422191" y="-20594"/>
            <a:ext cx="10245809" cy="103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buNone/>
            </a:pPr>
            <a:endParaRPr lang="en-US" sz="2400" dirty="0">
              <a:latin typeface="Avenir Medium"/>
              <a:ea typeface="ＭＳ Ｐゴシック"/>
              <a:cs typeface="Segoe UI"/>
            </a:endParaRPr>
          </a:p>
          <a:p>
            <a:pPr marL="342900" indent="-342900" algn="just"/>
            <a:r>
              <a:rPr lang="en-US" sz="2400" dirty="0">
                <a:latin typeface="Avenir Medium"/>
                <a:ea typeface="ＭＳ Ｐゴシック"/>
                <a:cs typeface="Arial"/>
              </a:rPr>
              <a:t>Discussion Points:</a:t>
            </a:r>
          </a:p>
          <a:p>
            <a:pPr algn="just">
              <a:buNone/>
            </a:pPr>
            <a:endParaRPr lang="en-US" sz="2400" dirty="0">
              <a:latin typeface="Avenir Medium"/>
              <a:ea typeface="ＭＳ Ｐゴシック"/>
              <a:cs typeface="Arial"/>
            </a:endParaRPr>
          </a:p>
          <a:p>
            <a:pPr marL="342900" indent="-342900" algn="just">
              <a:lnSpc>
                <a:spcPct val="150000"/>
              </a:lnSpc>
              <a:spcBef>
                <a:spcPts val="20"/>
              </a:spcBef>
              <a:buFont typeface="Wingdings" panose="05000000000000000000" pitchFamily="2" charset="2"/>
              <a:buChar char="Ø"/>
            </a:pPr>
            <a:r>
              <a:rPr lang="en-US" sz="2400" dirty="0">
                <a:latin typeface="Avenir Medium"/>
                <a:ea typeface="ＭＳ Ｐゴシック"/>
                <a:cs typeface="Arial"/>
              </a:rPr>
              <a:t>What does living freely mean to you?</a:t>
            </a:r>
          </a:p>
          <a:p>
            <a:pPr marL="342900" indent="-342900" algn="just">
              <a:lnSpc>
                <a:spcPct val="150000"/>
              </a:lnSpc>
              <a:spcBef>
                <a:spcPts val="20"/>
              </a:spcBef>
              <a:buFont typeface="Wingdings" panose="05000000000000000000" pitchFamily="2" charset="2"/>
              <a:buChar char="Ø"/>
            </a:pPr>
            <a:r>
              <a:rPr lang="en-US" sz="2400" dirty="0">
                <a:latin typeface="Avenir Medium"/>
                <a:ea typeface="ＭＳ Ｐゴシック"/>
                <a:cs typeface="Arial"/>
              </a:rPr>
              <a:t> In terms of the definition above and your own, do women live freely in SA?</a:t>
            </a:r>
          </a:p>
          <a:p>
            <a:pPr marL="342900" indent="-342900" algn="just">
              <a:lnSpc>
                <a:spcPct val="150000"/>
              </a:lnSpc>
              <a:spcBef>
                <a:spcPts val="20"/>
              </a:spcBef>
              <a:buFont typeface="Wingdings" panose="05000000000000000000" pitchFamily="2" charset="2"/>
              <a:buChar char="Ø"/>
            </a:pPr>
            <a:r>
              <a:rPr lang="en-US" sz="2400" dirty="0">
                <a:latin typeface="Avenir Medium"/>
                <a:ea typeface="ＭＳ Ｐゴシック"/>
                <a:cs typeface="Arial"/>
              </a:rPr>
              <a:t> How would you feel if some of the constraints were placed on you?</a:t>
            </a:r>
          </a:p>
          <a:p>
            <a:pPr marL="342900" indent="-342900" algn="just">
              <a:lnSpc>
                <a:spcPct val="150000"/>
              </a:lnSpc>
              <a:spcBef>
                <a:spcPts val="20"/>
              </a:spcBef>
              <a:buFont typeface="Wingdings" panose="05000000000000000000" pitchFamily="2" charset="2"/>
              <a:buChar char="Ø"/>
            </a:pPr>
            <a:r>
              <a:rPr lang="en-US" sz="2400" dirty="0">
                <a:latin typeface="Avenir Medium"/>
                <a:ea typeface="ＭＳ Ｐゴシック"/>
                <a:cs typeface="Arial"/>
              </a:rPr>
              <a:t>Have you ever told/taught a women/girl any of the things listed?</a:t>
            </a:r>
          </a:p>
          <a:p>
            <a:pPr marL="342900" indent="-342900" algn="just">
              <a:lnSpc>
                <a:spcPct val="150000"/>
              </a:lnSpc>
              <a:spcBef>
                <a:spcPts val="20"/>
              </a:spcBef>
              <a:buFont typeface="Wingdings" panose="05000000000000000000" pitchFamily="2" charset="2"/>
              <a:buChar char="Ø"/>
            </a:pPr>
            <a:r>
              <a:rPr lang="en-US" sz="2400" dirty="0">
                <a:latin typeface="Avenir Medium"/>
                <a:ea typeface="ＭＳ Ｐゴシック"/>
                <a:cs typeface="Arial"/>
              </a:rPr>
              <a:t>In what ways may you have contributed to some of the abovementioned constraints]</a:t>
            </a:r>
          </a:p>
          <a:p>
            <a:pPr marL="342900" indent="-342900" algn="just">
              <a:buFont typeface="Wingdings" panose="05000000000000000000" pitchFamily="2" charset="2"/>
              <a:buChar char="Ø"/>
            </a:pPr>
            <a:endParaRPr lang="en-US" sz="2400" dirty="0">
              <a:latin typeface="Avenir Medium"/>
              <a:cs typeface="Segoe UI"/>
            </a:endParaRPr>
          </a:p>
          <a:p>
            <a:pPr algn="just">
              <a:buFont typeface="Wingdings" panose="05000000000000000000" pitchFamily="2" charset="2"/>
              <a:buNone/>
            </a:pPr>
            <a:endParaRPr lang="en-US" sz="2400" dirty="0">
              <a:latin typeface="Avenir Medium"/>
              <a:cs typeface="Segoe UI"/>
            </a:endParaRPr>
          </a:p>
          <a:p>
            <a:pPr algn="just">
              <a:buFont typeface="Wingdings" panose="05000000000000000000" pitchFamily="2" charset="2"/>
              <a:buNone/>
            </a:pPr>
            <a:endParaRPr lang="en-US" sz="2400" dirty="0">
              <a:latin typeface="Avenir Medium"/>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None/>
            </a:pPr>
            <a:endParaRPr lang="en-US" altLang="en-US" sz="2400" dirty="0">
              <a:latin typeface="Times New Roman" panose="02020603050405020304" pitchFamily="18" charset="0"/>
              <a:cs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In Her Shoes </a:t>
            </a:r>
            <a:endParaRPr lang="en-US" altLang="en-US" sz="4000" b="1"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5019390" y="781478"/>
            <a:ext cx="2427531" cy="369332"/>
          </a:xfrm>
          <a:prstGeom prst="rect">
            <a:avLst/>
          </a:prstGeom>
          <a:noFill/>
        </p:spPr>
        <p:txBody>
          <a:bodyPr wrap="square" lIns="91440" tIns="45720" rIns="91440" bIns="45720" rtlCol="0" anchor="t">
            <a:spAutoFit/>
          </a:bodyPr>
          <a:lstStyle/>
          <a:p>
            <a:r>
              <a:rPr lang="en-ZA" b="1" dirty="0">
                <a:cs typeface="Arial"/>
              </a:rPr>
              <a:t>Part 2</a:t>
            </a:r>
          </a:p>
        </p:txBody>
      </p:sp>
    </p:spTree>
    <p:extLst>
      <p:ext uri="{BB962C8B-B14F-4D97-AF65-F5344CB8AC3E}">
        <p14:creationId xmlns:p14="http://schemas.microsoft.com/office/powerpoint/2010/main" val="318743204"/>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422191" y="-20594"/>
            <a:ext cx="10245809" cy="92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buNone/>
            </a:pPr>
            <a:endParaRPr lang="en-US" sz="2400" dirty="0">
              <a:latin typeface="Avenir Medium"/>
              <a:ea typeface="ＭＳ Ｐゴシック"/>
              <a:cs typeface="Segoe UI"/>
            </a:endParaRPr>
          </a:p>
          <a:p>
            <a:pPr marL="342900" indent="-342900" algn="just">
              <a:lnSpc>
                <a:spcPct val="150000"/>
              </a:lnSpc>
            </a:pPr>
            <a:r>
              <a:rPr lang="en-US" sz="2400" dirty="0">
                <a:latin typeface="Avenir Medium"/>
                <a:ea typeface="ＭＳ Ｐゴシック"/>
                <a:cs typeface="Arial"/>
              </a:rPr>
              <a:t>It’s a new world and your crew have just formed a team called New Men FC. In your groups, develop a list of guidelines that new members would have to abide by. The aim is to be positive roles models in your community for  a freer, safer and more equal world. </a:t>
            </a:r>
          </a:p>
          <a:p>
            <a:pPr algn="just">
              <a:lnSpc>
                <a:spcPct val="150000"/>
              </a:lnSpc>
              <a:buNone/>
            </a:pPr>
            <a:endParaRPr lang="en-US" sz="2400" dirty="0">
              <a:latin typeface="Avenir Medium"/>
              <a:ea typeface="ＭＳ Ｐゴシック"/>
              <a:cs typeface="Arial"/>
            </a:endParaRPr>
          </a:p>
          <a:p>
            <a:pPr marL="342900" indent="-342900" algn="just">
              <a:lnSpc>
                <a:spcPct val="150000"/>
              </a:lnSpc>
              <a:buFont typeface="Wingdings" panose="05000000000000000000" pitchFamily="2" charset="2"/>
              <a:buChar char="Ø"/>
            </a:pPr>
            <a:r>
              <a:rPr lang="en-US" sz="2400" dirty="0">
                <a:latin typeface="Avenir Medium"/>
                <a:ea typeface="ＭＳ Ｐゴシック"/>
                <a:cs typeface="Arial"/>
              </a:rPr>
              <a:t>Participants must split into two groups.</a:t>
            </a:r>
            <a:endParaRPr lang="en-US" sz="2400" dirty="0">
              <a:latin typeface="Avenir Medium"/>
              <a:cs typeface="Segoe UI"/>
            </a:endParaRPr>
          </a:p>
          <a:p>
            <a:pPr algn="just">
              <a:buFont typeface="Wingdings" panose="05000000000000000000" pitchFamily="2" charset="2"/>
              <a:buNone/>
            </a:pPr>
            <a:endParaRPr lang="en-US" sz="2400" dirty="0">
              <a:latin typeface="Avenir Medium"/>
              <a:cs typeface="Segoe UI"/>
            </a:endParaRPr>
          </a:p>
          <a:p>
            <a:pPr algn="just">
              <a:buFont typeface="Wingdings" panose="05000000000000000000" pitchFamily="2" charset="2"/>
              <a:buNone/>
            </a:pPr>
            <a:endParaRPr lang="en-US" sz="2400" dirty="0">
              <a:latin typeface="Avenir Medium"/>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cs typeface="Times New Roman" panose="02020603050405020304" pitchFamily="18" charset="0"/>
            </a:endParaRPr>
          </a:p>
          <a:p>
            <a:pPr>
              <a:spcBef>
                <a:spcPct val="50000"/>
              </a:spcBef>
              <a:buClrTx/>
              <a:buSzTx/>
              <a:buNone/>
            </a:pPr>
            <a:endParaRPr lang="en-US" altLang="en-US" sz="2400" dirty="0">
              <a:latin typeface="Times New Roman" panose="02020603050405020304" pitchFamily="18" charset="0"/>
              <a:cs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2: New Norm! New Rules </a:t>
            </a:r>
            <a:endParaRPr lang="en-US" altLang="en-US" sz="4000" b="1" dirty="0">
              <a:latin typeface="Avenir Medium" charset="0"/>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5019390" y="781478"/>
            <a:ext cx="2427531" cy="369332"/>
          </a:xfrm>
          <a:prstGeom prst="rect">
            <a:avLst/>
          </a:prstGeom>
          <a:noFill/>
        </p:spPr>
        <p:txBody>
          <a:bodyPr wrap="square" lIns="91440" tIns="45720" rIns="91440" bIns="45720" rtlCol="0" anchor="t">
            <a:spAutoFit/>
          </a:bodyPr>
          <a:lstStyle/>
          <a:p>
            <a:r>
              <a:rPr lang="en-ZA" b="1" dirty="0">
                <a:cs typeface="Arial"/>
              </a:rPr>
              <a:t>30 min</a:t>
            </a:r>
          </a:p>
        </p:txBody>
      </p:sp>
    </p:spTree>
    <p:extLst>
      <p:ext uri="{BB962C8B-B14F-4D97-AF65-F5344CB8AC3E}">
        <p14:creationId xmlns:p14="http://schemas.microsoft.com/office/powerpoint/2010/main" val="367364309"/>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dirty="0">
              <a:solidFill>
                <a:schemeClr val="bg1">
                  <a:lumMod val="95000"/>
                  <a:lumOff val="5000"/>
                </a:schemeClr>
              </a:solidFill>
              <a:latin typeface="+mj-lt"/>
              <a:ea typeface="+mj-ea"/>
              <a:cs typeface="+mj-cs"/>
            </a:endParaRP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
        <p:nvSpPr>
          <p:cNvPr id="2" name="TextBox 1">
            <a:extLst>
              <a:ext uri="{FF2B5EF4-FFF2-40B4-BE49-F238E27FC236}">
                <a16:creationId xmlns:a16="http://schemas.microsoft.com/office/drawing/2014/main" id="{B92F0536-147B-467C-A8D7-8CE5282518FE}"/>
              </a:ext>
            </a:extLst>
          </p:cNvPr>
          <p:cNvSpPr txBox="1"/>
          <p:nvPr/>
        </p:nvSpPr>
        <p:spPr>
          <a:xfrm>
            <a:off x="3528508" y="1968649"/>
            <a:ext cx="4840941" cy="1077218"/>
          </a:xfrm>
          <a:prstGeom prst="rect">
            <a:avLst/>
          </a:prstGeom>
          <a:noFill/>
        </p:spPr>
        <p:txBody>
          <a:bodyPr wrap="square" rtlCol="0">
            <a:spAutoFit/>
          </a:bodyPr>
          <a:lstStyle/>
          <a:p>
            <a:pPr algn="ctr"/>
            <a:r>
              <a:rPr lang="en-ZA" sz="4800" dirty="0">
                <a:solidFill>
                  <a:schemeClr val="bg1"/>
                </a:solidFill>
                <a:latin typeface="Avenir Medium"/>
              </a:rPr>
              <a:t>The Pledge: </a:t>
            </a:r>
            <a:endParaRPr lang="en-ZA" sz="1600" dirty="0">
              <a:solidFill>
                <a:schemeClr val="bg1"/>
              </a:solidFill>
              <a:latin typeface="Avenir Medium"/>
            </a:endParaRPr>
          </a:p>
          <a:p>
            <a:pPr algn="ctr"/>
            <a:r>
              <a:rPr lang="en-ZA" sz="1600" i="1" dirty="0">
                <a:solidFill>
                  <a:schemeClr val="bg1"/>
                </a:solidFill>
                <a:latin typeface="Avenir Medium"/>
              </a:rPr>
              <a:t>See document Attached</a:t>
            </a:r>
          </a:p>
        </p:txBody>
      </p:sp>
    </p:spTree>
    <p:extLst>
      <p:ext uri="{BB962C8B-B14F-4D97-AF65-F5344CB8AC3E}">
        <p14:creationId xmlns:p14="http://schemas.microsoft.com/office/powerpoint/2010/main" val="238193469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9F8C79-9DA2-42AB-8E07-B58F636B799A}"/>
              </a:ext>
            </a:extLst>
          </p:cNvPr>
          <p:cNvPicPr>
            <a:picLocks noChangeAspect="1"/>
          </p:cNvPicPr>
          <p:nvPr/>
        </p:nvPicPr>
        <p:blipFill>
          <a:blip r:embed="rId2"/>
          <a:stretch>
            <a:fillRect/>
          </a:stretch>
        </p:blipFill>
        <p:spPr>
          <a:xfrm>
            <a:off x="0" y="788796"/>
            <a:ext cx="12192000" cy="5280409"/>
          </a:xfrm>
          <a:prstGeom prst="rect">
            <a:avLst/>
          </a:prstGeom>
        </p:spPr>
      </p:pic>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3"/>
          <a:srcRect l="1" t="93604" r="859"/>
          <a:stretch/>
        </p:blipFill>
        <p:spPr>
          <a:xfrm>
            <a:off x="-1" y="6069205"/>
            <a:ext cx="12192001" cy="788796"/>
          </a:xfrm>
          <a:prstGeom prst="rect">
            <a:avLst/>
          </a:prstGeom>
        </p:spPr>
      </p:pic>
      <p:pic>
        <p:nvPicPr>
          <p:cNvPr id="3" name="Picture 2">
            <a:extLst>
              <a:ext uri="{FF2B5EF4-FFF2-40B4-BE49-F238E27FC236}">
                <a16:creationId xmlns:a16="http://schemas.microsoft.com/office/drawing/2014/main" id="{76B14496-3B89-4105-96A5-35864965EF20}"/>
              </a:ext>
            </a:extLst>
          </p:cNvPr>
          <p:cNvPicPr>
            <a:picLocks noChangeAspect="1"/>
          </p:cNvPicPr>
          <p:nvPr/>
        </p:nvPicPr>
        <p:blipFill rotWithShape="1">
          <a:blip r:embed="rId4"/>
          <a:srcRect b="79603"/>
          <a:stretch/>
        </p:blipFill>
        <p:spPr>
          <a:xfrm>
            <a:off x="0" y="0"/>
            <a:ext cx="12192000" cy="788796"/>
          </a:xfrm>
          <a:prstGeom prst="rect">
            <a:avLst/>
          </a:prstGeom>
        </p:spPr>
      </p:pic>
      <p:sp>
        <p:nvSpPr>
          <p:cNvPr id="5" name="TextBox 4">
            <a:extLst>
              <a:ext uri="{FF2B5EF4-FFF2-40B4-BE49-F238E27FC236}">
                <a16:creationId xmlns:a16="http://schemas.microsoft.com/office/drawing/2014/main" id="{71524A17-B872-4D48-B77A-178977E9AB8E}"/>
              </a:ext>
            </a:extLst>
          </p:cNvPr>
          <p:cNvSpPr txBox="1"/>
          <p:nvPr/>
        </p:nvSpPr>
        <p:spPr>
          <a:xfrm>
            <a:off x="1624405" y="1645920"/>
            <a:ext cx="8552329" cy="1323439"/>
          </a:xfrm>
          <a:prstGeom prst="rect">
            <a:avLst/>
          </a:prstGeom>
          <a:noFill/>
        </p:spPr>
        <p:txBody>
          <a:bodyPr wrap="square" rtlCol="0">
            <a:spAutoFit/>
          </a:bodyPr>
          <a:lstStyle/>
          <a:p>
            <a:r>
              <a:rPr lang="en-ZA" sz="8000" dirty="0">
                <a:latin typeface="Avenir Medium"/>
              </a:rPr>
              <a:t>Thank you!</a:t>
            </a:r>
          </a:p>
        </p:txBody>
      </p:sp>
    </p:spTree>
    <p:extLst>
      <p:ext uri="{BB962C8B-B14F-4D97-AF65-F5344CB8AC3E}">
        <p14:creationId xmlns:p14="http://schemas.microsoft.com/office/powerpoint/2010/main" val="22424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B9B357-2343-673A-26F9-4BD8E88A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82211408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air of brown shoes with eyes drawn on them&#10;&#10;Description automatically generated">
            <a:extLst>
              <a:ext uri="{FF2B5EF4-FFF2-40B4-BE49-F238E27FC236}">
                <a16:creationId xmlns:a16="http://schemas.microsoft.com/office/drawing/2014/main" id="{DF20C5BD-C195-456D-964B-135452B002D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388" r="-1" b="9286"/>
          <a:stretch/>
        </p:blipFill>
        <p:spPr>
          <a:xfrm>
            <a:off x="4547937" y="-5"/>
            <a:ext cx="7644062" cy="3681406"/>
          </a:xfrm>
          <a:prstGeom prst="rect">
            <a:avLst/>
          </a:prstGeom>
        </p:spPr>
      </p:pic>
      <p:pic>
        <p:nvPicPr>
          <p:cNvPr id="50" name="Picture 49" descr="A yellow logo on a blue background&#10;&#10;Description automatically generated">
            <a:extLst>
              <a:ext uri="{FF2B5EF4-FFF2-40B4-BE49-F238E27FC236}">
                <a16:creationId xmlns:a16="http://schemas.microsoft.com/office/drawing/2014/main" id="{F8F4ABBD-D069-4746-8531-4A11C53B3261}"/>
              </a:ext>
            </a:extLst>
          </p:cNvPr>
          <p:cNvPicPr>
            <a:picLocks noChangeAspect="1"/>
          </p:cNvPicPr>
          <p:nvPr/>
        </p:nvPicPr>
        <p:blipFill rotWithShape="1">
          <a:blip r:embed="rId3">
            <a:extLst>
              <a:ext uri="{28A0092B-C50C-407E-A947-70E740481C1C}">
                <a14:useLocalDpi xmlns:a14="http://schemas.microsoft.com/office/drawing/2010/main" val="0"/>
              </a:ext>
            </a:extLst>
          </a:blip>
          <a:srcRect l="11910" r="861" b="2"/>
          <a:stretch/>
        </p:blipFill>
        <p:spPr>
          <a:xfrm>
            <a:off x="4547938" y="3681409"/>
            <a:ext cx="7644062" cy="3176595"/>
          </a:xfrm>
          <a:prstGeom prst="rect">
            <a:avLst/>
          </a:prstGeom>
        </p:spPr>
      </p:pic>
      <p:sp>
        <p:nvSpPr>
          <p:cNvPr id="102" name="Rectangle 10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153D99F-3B8A-4950-B350-ED7503555180}"/>
              </a:ext>
            </a:extLst>
          </p:cNvPr>
          <p:cNvSpPr>
            <a:spLocks noGrp="1"/>
          </p:cNvSpPr>
          <p:nvPr>
            <p:ph type="title"/>
          </p:nvPr>
        </p:nvSpPr>
        <p:spPr>
          <a:xfrm>
            <a:off x="838200" y="1115219"/>
            <a:ext cx="5395912" cy="2387600"/>
          </a:xfrm>
        </p:spPr>
        <p:txBody>
          <a:bodyPr vert="horz" lIns="91440" tIns="45720" rIns="91440" bIns="45720" rtlCol="0" anchor="b">
            <a:normAutofit/>
          </a:bodyPr>
          <a:lstStyle/>
          <a:p>
            <a:pPr>
              <a:spcAft>
                <a:spcPts val="1067"/>
              </a:spcAft>
            </a:pPr>
            <a:r>
              <a:rPr lang="en-US" altLang="en-US" sz="5000" b="1" kern="1200" dirty="0">
                <a:solidFill>
                  <a:schemeClr val="bg1"/>
                </a:solidFill>
                <a:latin typeface="+mj-lt"/>
                <a:ea typeface="+mj-ea"/>
                <a:cs typeface="+mj-cs"/>
              </a:rPr>
              <a:t>Session </a:t>
            </a:r>
            <a:r>
              <a:rPr lang="en-US" altLang="en-US" sz="5000" b="1" dirty="0">
                <a:solidFill>
                  <a:schemeClr val="bg1"/>
                </a:solidFill>
              </a:rPr>
              <a:t>3</a:t>
            </a:r>
            <a:r>
              <a:rPr lang="en-US" altLang="en-US" sz="5000" b="1" kern="1200" dirty="0">
                <a:solidFill>
                  <a:schemeClr val="bg1"/>
                </a:solidFill>
                <a:latin typeface="+mj-lt"/>
                <a:ea typeface="+mj-ea"/>
                <a:cs typeface="+mj-cs"/>
              </a:rPr>
              <a:t>: </a:t>
            </a:r>
            <a:r>
              <a:rPr lang="en-US" altLang="en-US" sz="5000" b="1" dirty="0">
                <a:solidFill>
                  <a:schemeClr val="bg1"/>
                </a:solidFill>
              </a:rPr>
              <a:t>Masculinity &amp; Violence</a:t>
            </a:r>
            <a:endParaRPr lang="en-US" altLang="en-US" sz="5000" b="1" kern="1200" dirty="0">
              <a:solidFill>
                <a:schemeClr val="bg1"/>
              </a:solidFill>
              <a:latin typeface="+mj-lt"/>
              <a:ea typeface="+mj-ea"/>
              <a:cs typeface="+mj-cs"/>
            </a:endParaRPr>
          </a:p>
        </p:txBody>
      </p:sp>
      <p:cxnSp>
        <p:nvCxnSpPr>
          <p:cNvPr id="104" name="Straight Connector 10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background with white text and yellow triangles&#10;&#10;Description automatically generated">
            <a:extLst>
              <a:ext uri="{FF2B5EF4-FFF2-40B4-BE49-F238E27FC236}">
                <a16:creationId xmlns:a16="http://schemas.microsoft.com/office/drawing/2014/main" id="{869F529E-3224-44B1-8754-46F1500EAE51}"/>
              </a:ext>
            </a:extLst>
          </p:cNvPr>
          <p:cNvPicPr>
            <a:picLocks noChangeAspect="1"/>
          </p:cNvPicPr>
          <p:nvPr/>
        </p:nvPicPr>
        <p:blipFill rotWithShape="1">
          <a:blip r:embed="rId4"/>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30783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4000" y="0"/>
            <a:ext cx="9144000"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Activity 1: My Breaking Point </a:t>
            </a:r>
            <a:endParaRPr lang="en-US" altLang="en-US" sz="4000" b="1"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1046318" y="1352551"/>
            <a:ext cx="9144000" cy="427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lgn="just">
              <a:lnSpc>
                <a:spcPct val="114999"/>
              </a:lnSpc>
              <a:spcAft>
                <a:spcPts val="800"/>
              </a:spcAft>
              <a:buNone/>
            </a:pPr>
            <a:endParaRPr lang="en-US" dirty="0">
              <a:latin typeface="Avenir Book"/>
              <a:ea typeface="ＭＳ Ｐゴシック"/>
            </a:endParaRPr>
          </a:p>
          <a:p>
            <a:pPr marL="344170" indent="-344170" algn="just">
              <a:lnSpc>
                <a:spcPct val="114999"/>
              </a:lnSpc>
              <a:spcAft>
                <a:spcPts val="800"/>
              </a:spcAft>
            </a:pPr>
            <a:r>
              <a:rPr lang="en-US" sz="2400" dirty="0">
                <a:latin typeface="Avenir Medium"/>
                <a:ea typeface="ＭＳ Ｐゴシック"/>
              </a:rPr>
              <a:t>Group Discussion:  Participants  must reflect on their past and think about a moment in their life when they became violent. </a:t>
            </a:r>
            <a:endParaRPr lang="en-US" sz="2400" dirty="0">
              <a:latin typeface="Avenir Medium"/>
              <a:ea typeface="ＭＳ Ｐゴシック"/>
              <a:cs typeface="Arial"/>
            </a:endParaRPr>
          </a:p>
          <a:p>
            <a:pPr marL="344170" indent="-344170" algn="just">
              <a:lnSpc>
                <a:spcPct val="114999"/>
              </a:lnSpc>
              <a:spcAft>
                <a:spcPts val="800"/>
              </a:spcAft>
            </a:pPr>
            <a:r>
              <a:rPr lang="en-US" sz="2400" dirty="0">
                <a:latin typeface="Avenir Medium"/>
                <a:ea typeface="ＭＳ Ｐゴシック"/>
              </a:rPr>
              <a:t>Participants will then  share about a point in their life where they lost themselves and became violent. </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What caused it?</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 What role if any, did the need to prove your manhood play a factor? </a:t>
            </a:r>
            <a:endParaRPr lang="en-US" sz="2400" dirty="0">
              <a:latin typeface="Avenir Medium"/>
              <a:ea typeface="ＭＳ Ｐゴシック"/>
              <a:cs typeface="Arial"/>
            </a:endParaRPr>
          </a:p>
          <a:p>
            <a:pPr marL="344170" indent="-344170" algn="just">
              <a:lnSpc>
                <a:spcPct val="114999"/>
              </a:lnSpc>
              <a:spcAft>
                <a:spcPts val="800"/>
              </a:spcAft>
              <a:buFont typeface="Calibri" panose="05000000000000000000" pitchFamily="2" charset="2"/>
              <a:buChar char="-"/>
            </a:pPr>
            <a:r>
              <a:rPr lang="en-US" sz="2400" dirty="0">
                <a:latin typeface="Avenir Medium"/>
                <a:ea typeface="ＭＳ Ｐゴシック"/>
              </a:rPr>
              <a:t> Was there another alternative to violence at the time?</a:t>
            </a:r>
            <a:endParaRPr lang="en-US" sz="2400" dirty="0">
              <a:latin typeface="Avenir Medium"/>
              <a:ea typeface="ＭＳ Ｐゴシック"/>
              <a:cs typeface="Arial"/>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6" name="TextBox 5">
            <a:extLst>
              <a:ext uri="{FF2B5EF4-FFF2-40B4-BE49-F238E27FC236}">
                <a16:creationId xmlns:a16="http://schemas.microsoft.com/office/drawing/2014/main" id="{D7925649-6B02-4200-9C3C-B588EB34AC01}"/>
              </a:ext>
            </a:extLst>
          </p:cNvPr>
          <p:cNvSpPr txBox="1"/>
          <p:nvPr/>
        </p:nvSpPr>
        <p:spPr>
          <a:xfrm flipH="1">
            <a:off x="5019390" y="781478"/>
            <a:ext cx="2427531" cy="369332"/>
          </a:xfrm>
          <a:prstGeom prst="rect">
            <a:avLst/>
          </a:prstGeom>
          <a:noFill/>
        </p:spPr>
        <p:txBody>
          <a:bodyPr wrap="square" lIns="91440" tIns="45720" rIns="91440" bIns="45720" rtlCol="0" anchor="t">
            <a:spAutoFit/>
          </a:bodyPr>
          <a:lstStyle/>
          <a:p>
            <a:r>
              <a:rPr lang="en-ZA" b="1" dirty="0">
                <a:cs typeface="Arial"/>
              </a:rPr>
              <a:t>20 Minute</a:t>
            </a:r>
          </a:p>
        </p:txBody>
      </p:sp>
    </p:spTree>
    <p:extLst>
      <p:ext uri="{BB962C8B-B14F-4D97-AF65-F5344CB8AC3E}">
        <p14:creationId xmlns:p14="http://schemas.microsoft.com/office/powerpoint/2010/main" val="1741774797"/>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925158" y="129092"/>
            <a:ext cx="9742842"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None/>
            </a:pPr>
            <a:r>
              <a:rPr lang="en-US" altLang="en-US" sz="4000" b="1" dirty="0">
                <a:latin typeface="Avenir Medium"/>
                <a:ea typeface="ＭＳ Ｐゴシック"/>
              </a:rPr>
              <a:t>What is Rape Culture?’ </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48756" y="676937"/>
            <a:ext cx="12086654" cy="300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4170" indent="-344170" algn="just">
              <a:buNone/>
            </a:pPr>
            <a:endParaRPr lang="en-US" sz="2400" dirty="0">
              <a:latin typeface="Avenir Medium"/>
              <a:ea typeface="ＭＳ Ｐゴシック"/>
            </a:endParaRPr>
          </a:p>
          <a:p>
            <a:pPr algn="just">
              <a:buFont typeface="Arial" panose="020B0604020202020204" pitchFamily="34" charset="0"/>
              <a:buChar char="•"/>
            </a:pPr>
            <a:r>
              <a:rPr lang="en-ZA" sz="2400" b="1" dirty="0">
                <a:latin typeface="Avenir Medium"/>
                <a:ea typeface="ＭＳ Ｐゴシック"/>
              </a:rPr>
              <a:t>You have the power to choose to leave behind language and lyrics that blame victims, objectify women and excuse sexual harassment. What a woman is wearing, what and how much she had to drink, and where she was at a certain time, is not an invitation to rape her.</a:t>
            </a:r>
            <a:endParaRPr lang="en-US" sz="2400" b="1" dirty="0">
              <a:latin typeface="Avenir Medium"/>
              <a:ea typeface="ＭＳ Ｐゴシック"/>
            </a:endParaRPr>
          </a:p>
          <a:p>
            <a:pPr marL="344170" indent="-344170" algn="just">
              <a:buNone/>
            </a:pPr>
            <a:endParaRPr lang="en-US" sz="2400" dirty="0">
              <a:latin typeface="Avenir Medium"/>
            </a:endParaRPr>
          </a:p>
          <a:p>
            <a:pPr marL="344170" indent="-344170" algn="just"/>
            <a:endParaRPr lang="en-US" sz="2400" dirty="0">
              <a:latin typeface="Avenir Medium"/>
            </a:endParaRPr>
          </a:p>
          <a:p>
            <a:pPr marL="344170" indent="-344170" algn="just">
              <a:lnSpc>
                <a:spcPct val="115000"/>
              </a:lnSpc>
              <a:spcAft>
                <a:spcPts val="800"/>
              </a:spcAft>
              <a:buFont typeface="Wingdings" panose="05000000000000000000" pitchFamily="2" charset="2"/>
              <a:buChar char="Ø"/>
            </a:pPr>
            <a:endParaRPr lang="en-ZA" altLang="en-US" sz="2400" dirty="0">
              <a:latin typeface="Avenir Medium"/>
            </a:endParaRP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extLst>
      <p:ext uri="{BB962C8B-B14F-4D97-AF65-F5344CB8AC3E}">
        <p14:creationId xmlns:p14="http://schemas.microsoft.com/office/powerpoint/2010/main" val="15558856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CFD17D6-071A-4F4F-AD56-F292FB14F600}"/>
              </a:ext>
            </a:extLst>
          </p:cNvPr>
          <p:cNvSpPr txBox="1"/>
          <p:nvPr/>
        </p:nvSpPr>
        <p:spPr>
          <a:xfrm>
            <a:off x="2614107" y="839096"/>
            <a:ext cx="7022261" cy="45769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i="1" dirty="0">
                <a:solidFill>
                  <a:schemeClr val="bg1">
                    <a:lumMod val="95000"/>
                    <a:lumOff val="5000"/>
                  </a:schemeClr>
                </a:solidFill>
                <a:latin typeface="Avenir Medium"/>
                <a:ea typeface="+mj-ea"/>
                <a:cs typeface="+mj-cs"/>
              </a:rPr>
              <a:t>" The Violence I should Underscore comes in different forms. It is direct and Indirect. It is against Children, against women, against other men and against the self " </a:t>
            </a:r>
          </a:p>
          <a:p>
            <a:pPr marL="342900" indent="-342900" algn="ctr">
              <a:lnSpc>
                <a:spcPct val="90000"/>
              </a:lnSpc>
              <a:spcBef>
                <a:spcPct val="0"/>
              </a:spcBef>
              <a:spcAft>
                <a:spcPts val="600"/>
              </a:spcAft>
              <a:buFont typeface="Calibri"/>
              <a:buChar char="-"/>
            </a:pPr>
            <a:r>
              <a:rPr lang="en-US" sz="2400" b="1" i="1" dirty="0">
                <a:solidFill>
                  <a:schemeClr val="bg1">
                    <a:lumMod val="95000"/>
                    <a:lumOff val="5000"/>
                  </a:schemeClr>
                </a:solidFill>
                <a:latin typeface="Avenir Medium"/>
                <a:ea typeface="+mj-ea"/>
                <a:cs typeface="+mj-cs"/>
              </a:rPr>
              <a:t>Kopano </a:t>
            </a:r>
            <a:r>
              <a:rPr lang="en-US" sz="2400" b="1" i="1" dirty="0" err="1">
                <a:solidFill>
                  <a:schemeClr val="bg1">
                    <a:lumMod val="95000"/>
                    <a:lumOff val="5000"/>
                  </a:schemeClr>
                </a:solidFill>
                <a:latin typeface="Avenir Medium"/>
                <a:ea typeface="+mj-ea"/>
                <a:cs typeface="+mj-cs"/>
              </a:rPr>
              <a:t>Ratele</a:t>
            </a:r>
          </a:p>
        </p:txBody>
      </p:sp>
      <p:pic>
        <p:nvPicPr>
          <p:cNvPr id="4" name="Picture 3">
            <a:extLst>
              <a:ext uri="{FF2B5EF4-FFF2-40B4-BE49-F238E27FC236}">
                <a16:creationId xmlns:a16="http://schemas.microsoft.com/office/drawing/2014/main" id="{869F529E-3224-44B1-8754-46F1500EAE51}"/>
              </a:ext>
            </a:extLst>
          </p:cNvPr>
          <p:cNvPicPr>
            <a:picLocks noChangeAspect="1"/>
          </p:cNvPicPr>
          <p:nvPr/>
        </p:nvPicPr>
        <p:blipFill rotWithShape="1">
          <a:blip r:embed="rId2"/>
          <a:srcRect l="1" t="93604" r="859"/>
          <a:stretch/>
        </p:blipFill>
        <p:spPr>
          <a:xfrm>
            <a:off x="-1" y="6069205"/>
            <a:ext cx="12192001" cy="788796"/>
          </a:xfrm>
          <a:prstGeom prst="rect">
            <a:avLst/>
          </a:prstGeom>
        </p:spPr>
      </p:pic>
    </p:spTree>
    <p:extLst>
      <p:ext uri="{BB962C8B-B14F-4D97-AF65-F5344CB8AC3E}">
        <p14:creationId xmlns:p14="http://schemas.microsoft.com/office/powerpoint/2010/main" val="181616994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9B32F64380464C9F18C670DA3F0A68" ma:contentTypeVersion="17" ma:contentTypeDescription="Create a new document." ma:contentTypeScope="" ma:versionID="87979bf56c1c7679b41161b4465aa1cd">
  <xsd:schema xmlns:xsd="http://www.w3.org/2001/XMLSchema" xmlns:xs="http://www.w3.org/2001/XMLSchema" xmlns:p="http://schemas.microsoft.com/office/2006/metadata/properties" xmlns:ns3="2ca15c2f-6926-4c9e-ba8f-ce2429ed8cf2" xmlns:ns4="15e12444-d6f9-45a0-ab48-c6e4396a8056" targetNamespace="http://schemas.microsoft.com/office/2006/metadata/properties" ma:root="true" ma:fieldsID="fcb911950b5f6e2e712e17984bc53ff8" ns3:_="" ns4:_="">
    <xsd:import namespace="2ca15c2f-6926-4c9e-ba8f-ce2429ed8cf2"/>
    <xsd:import namespace="15e12444-d6f9-45a0-ab48-c6e4396a80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15c2f-6926-4c9e-ba8f-ce2429ed8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e12444-d6f9-45a0-ab48-c6e4396a80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ca15c2f-6926-4c9e-ba8f-ce2429ed8cf2" xsi:nil="true"/>
  </documentManagement>
</p:properties>
</file>

<file path=customXml/itemProps1.xml><?xml version="1.0" encoding="utf-8"?>
<ds:datastoreItem xmlns:ds="http://schemas.openxmlformats.org/officeDocument/2006/customXml" ds:itemID="{5619C40C-C897-45F1-92E0-B34AD461CF5E}">
  <ds:schemaRefs>
    <ds:schemaRef ds:uri="http://schemas.microsoft.com/sharepoint/v3/contenttype/forms"/>
  </ds:schemaRefs>
</ds:datastoreItem>
</file>

<file path=customXml/itemProps2.xml><?xml version="1.0" encoding="utf-8"?>
<ds:datastoreItem xmlns:ds="http://schemas.openxmlformats.org/officeDocument/2006/customXml" ds:itemID="{D6858604-51E7-4FB3-BC53-C91491B10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15c2f-6926-4c9e-ba8f-ce2429ed8cf2"/>
    <ds:schemaRef ds:uri="15e12444-d6f9-45a0-ab48-c6e4396a8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CCF4F0-B7F5-42D5-94DB-1C0BC48626EF}">
  <ds:schemaRefs>
    <ds:schemaRef ds:uri="http://purl.org/dc/elements/1.1/"/>
    <ds:schemaRef ds:uri="http://schemas.microsoft.com/office/infopath/2007/PartnerControls"/>
    <ds:schemaRef ds:uri="http://www.w3.org/XML/1998/namespace"/>
    <ds:schemaRef ds:uri="http://schemas.openxmlformats.org/package/2006/metadata/core-properties"/>
    <ds:schemaRef ds:uri="15e12444-d6f9-45a0-ab48-c6e4396a8056"/>
    <ds:schemaRef ds:uri="http://schemas.microsoft.com/office/2006/documentManagement/types"/>
    <ds:schemaRef ds:uri="http://purl.org/dc/dcmitype/"/>
    <ds:schemaRef ds:uri="2ca15c2f-6926-4c9e-ba8f-ce2429ed8cf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18049</TotalTime>
  <Words>2859</Words>
  <Application>Microsoft Office PowerPoint</Application>
  <PresentationFormat>Widescreen</PresentationFormat>
  <Paragraphs>584</Paragraphs>
  <Slides>47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Arial</vt:lpstr>
      <vt:lpstr>Avenir Book</vt:lpstr>
      <vt:lpstr>Avenir Light</vt:lpstr>
      <vt:lpstr>Avenir Medium</vt:lpstr>
      <vt:lpstr>Calibri</vt:lpstr>
      <vt:lpstr>Calibri Light</vt:lpstr>
      <vt:lpstr>Times New Roman</vt:lpstr>
      <vt:lpstr>Wingdings</vt:lpstr>
      <vt:lpstr>Wingdings,Sans-Serif</vt:lpstr>
      <vt:lpstr>Office Theme</vt:lpstr>
      <vt:lpstr>Default Design</vt:lpstr>
      <vt:lpstr>Session 4: Towards Positive Masculinities</vt:lpstr>
      <vt:lpstr>PowerPoint Presentation</vt:lpstr>
      <vt:lpstr>PowerPoint Presentation</vt:lpstr>
      <vt:lpstr>PowerPoint Presentation</vt:lpstr>
      <vt:lpstr>PowerPoint Presentation</vt:lpstr>
      <vt:lpstr>Session 3: Masculinity &amp;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3: Masculinity &amp;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Erickson, Beverley (Mrs) (Summerstrand Campus North)</dc:creator>
  <cp:lastModifiedBy>Danisa, Dan (Mr) (Summerstrand Campus South)</cp:lastModifiedBy>
  <cp:revision>440</cp:revision>
  <dcterms:created xsi:type="dcterms:W3CDTF">2021-11-09T09:46:22Z</dcterms:created>
  <dcterms:modified xsi:type="dcterms:W3CDTF">2024-02-02T05:52:28Z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0x010100AC9B32F64380464C9F18C670DA3F0A68</vt:lpwstr>
  </property>
</Properties>
</file>